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83" r:id="rId8"/>
    <p:sldId id="262" r:id="rId9"/>
    <p:sldId id="264" r:id="rId10"/>
    <p:sldId id="272" r:id="rId11"/>
    <p:sldId id="273" r:id="rId12"/>
    <p:sldId id="274" r:id="rId13"/>
    <p:sldId id="278" r:id="rId14"/>
    <p:sldId id="263" r:id="rId15"/>
    <p:sldId id="265" r:id="rId16"/>
    <p:sldId id="266" r:id="rId17"/>
    <p:sldId id="267" r:id="rId18"/>
    <p:sldId id="268" r:id="rId19"/>
    <p:sldId id="269" r:id="rId20"/>
    <p:sldId id="270" r:id="rId21"/>
    <p:sldId id="271" r:id="rId22"/>
    <p:sldId id="276" r:id="rId23"/>
    <p:sldId id="277" r:id="rId24"/>
    <p:sldId id="275" r:id="rId25"/>
    <p:sldId id="280" r:id="rId26"/>
    <p:sldId id="282" r:id="rId27"/>
    <p:sldId id="281" r:id="rId28"/>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3" autoAdjust="0"/>
  </p:normalViewPr>
  <p:slideViewPr>
    <p:cSldViewPr>
      <p:cViewPr varScale="1">
        <p:scale>
          <a:sx n="49" d="100"/>
          <a:sy n="49" d="100"/>
        </p:scale>
        <p:origin x="-1902" y="-10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838" y="-96"/>
      </p:cViewPr>
      <p:guideLst>
        <p:guide orient="horz" pos="2951"/>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9F0B724E-E9D2-4190-8018-9732CAF87F83}" type="datetimeFigureOut">
              <a:rPr lang="en-US" smtClean="0"/>
              <a:pPr/>
              <a:t>7/28/2014</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5F82EE92-33FA-4AC0-B5FA-0230823E03F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Ergonom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37" y="4456112"/>
            <a:ext cx="5681980" cy="4216241"/>
          </a:xfrm>
        </p:spPr>
        <p:txBody>
          <a:bodyPr>
            <a:normAutofit/>
          </a:bodyPr>
          <a:lstStyle/>
          <a:p>
            <a:r>
              <a:rPr lang="en-US" sz="1400" dirty="0" smtClean="0"/>
              <a:t>Environmental Ergonomics is a specialization within this field that includes human factors that apply an understanding to the design of equipment, systems, and working methods in order to improve comfort, health, safety, productivity, satisfaction, and overall enjoyment of mastering any well done task. It</a:t>
            </a:r>
            <a:r>
              <a:rPr lang="en-US" sz="1400" b="1" dirty="0" smtClean="0"/>
              <a:t> </a:t>
            </a:r>
            <a:r>
              <a:rPr lang="en-US" sz="1400" dirty="0" smtClean="0"/>
              <a:t>concentrates on the interaction between the user and his or her inclusive environment which includes: lighting, aesthetics, noise level, temperature, air quality, cleanliness, and odors.</a:t>
            </a:r>
          </a:p>
          <a:p>
            <a:endParaRPr lang="en-US" sz="1400" dirty="0" smtClean="0"/>
          </a:p>
          <a:p>
            <a:r>
              <a:rPr lang="en-US" sz="1400" dirty="0" smtClean="0"/>
              <a:t>This is also a good time to discuss organization, as that contributes to how you feel about your work tasks. It's best to keep the things you use a lot within reach at all times, the things you use regularly within striking distance, and the things you use rarely out of the way.</a:t>
            </a:r>
          </a:p>
          <a:p>
            <a:r>
              <a:rPr lang="en-US" sz="1400" dirty="0" smtClean="0"/>
              <a:t>With that maxim in mind, desktop organization is a fairly personal topic, since we all organize our worlds in different ways and use entirely different tools to get things done. </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450477"/>
            <a:ext cx="6553200" cy="4918948"/>
          </a:xfrm>
        </p:spPr>
        <p:txBody>
          <a:bodyPr>
            <a:normAutofit/>
          </a:bodyPr>
          <a:lstStyle/>
          <a:p>
            <a:r>
              <a:rPr lang="en-US" sz="1400" b="1" u="sng" dirty="0" smtClean="0"/>
              <a:t>Hearing/Noise/Vibration: </a:t>
            </a:r>
            <a:r>
              <a:rPr lang="en-US" sz="1400" dirty="0" smtClean="0"/>
              <a:t>Listen to relaxing music, a radio, or use ear buds if allowed so you are not disturbing others. Ear plugs may be needed when working in noisy areas or on heavy equipment. Take breaks often and rotate jobs! </a:t>
            </a:r>
          </a:p>
          <a:p>
            <a:r>
              <a:rPr lang="en-US" sz="1400" b="1" u="sng" dirty="0" smtClean="0"/>
              <a:t>Temperature:</a:t>
            </a:r>
            <a:r>
              <a:rPr lang="en-US" sz="1400" dirty="0" smtClean="0"/>
              <a:t>. Dress appropriately …Pack a sweater or jacket with you to use when you cannot control the temperature. Do some warm up exercises, such as stretching your hands, to loosen your finger muscles before keyboarding.</a:t>
            </a:r>
          </a:p>
          <a:p>
            <a:r>
              <a:rPr lang="en-US" sz="1400" b="1" u="sng" dirty="0" smtClean="0"/>
              <a:t>Climate/ Air Quality : </a:t>
            </a:r>
            <a:r>
              <a:rPr lang="en-US" sz="1400" dirty="0" smtClean="0"/>
              <a:t>For better humidity and air quality, use a small fountain or mister, or a potted plant to clean the air in a saucer with water and pebbles to add humidity. </a:t>
            </a:r>
          </a:p>
          <a:p>
            <a:r>
              <a:rPr lang="en-US" sz="1400" b="1" u="none" dirty="0" smtClean="0"/>
              <a:t>Cleanliness/Odors: </a:t>
            </a:r>
            <a:r>
              <a:rPr lang="en-US" sz="1400" b="0" u="none" dirty="0" smtClean="0"/>
              <a:t>Keep</a:t>
            </a:r>
            <a:r>
              <a:rPr lang="en-US" sz="1400" dirty="0" smtClean="0"/>
              <a:t> your counter, desk tops, and task areas clean! Treat it like it was your dinner table! You can use a homemade solution (one quart of water with one teaspoon of bleach in a spray bottle and wipe with a cloth then rinse with damp cloth dipped in water). Use a doormat to cut</a:t>
            </a:r>
            <a:r>
              <a:rPr lang="en-US" sz="1400" baseline="0" dirty="0" smtClean="0"/>
              <a:t> down on contaminants.</a:t>
            </a:r>
            <a:endParaRPr lang="en-US" sz="1400" dirty="0" smtClean="0"/>
          </a:p>
          <a:p>
            <a:r>
              <a:rPr lang="en-US" sz="1400" b="1" u="sng" dirty="0" smtClean="0"/>
              <a:t>Visual / Aesthetics/ Lighting</a:t>
            </a:r>
            <a:r>
              <a:rPr lang="en-US" sz="1400" u="sng" dirty="0" smtClean="0"/>
              <a:t>:</a:t>
            </a:r>
            <a:endParaRPr lang="en-US" sz="1400" dirty="0" smtClean="0"/>
          </a:p>
          <a:p>
            <a:r>
              <a:rPr lang="en-US" sz="1400" dirty="0" smtClean="0"/>
              <a:t>It is easy and inexpensive to create your own pleasing and relaxing decor: a window with a view or a serene picture of nature and personal pictures of family, friends, pets, or team logos either framed or electronic helps bring serenity to your space. Task lighting is focused and concentrated lights in an area where workers complete a task.  Portable deck/hobby goose neck lamps start as low as $10.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t>Organization of the work space is an important aspect. There should be enough room to move around and to change body position. Adjust the height of the work according to body dimensions, using elbow height as a guide.</a:t>
            </a:r>
          </a:p>
          <a:p>
            <a:pPr lvl="0"/>
            <a:r>
              <a:rPr lang="en-US" sz="1400" dirty="0" smtClean="0"/>
              <a:t>Belly up to the BAR!  Providing built-in foot rails or portable footrests allows the worker to shift body weight from one leg to the other. </a:t>
            </a:r>
          </a:p>
          <a:p>
            <a:pPr lvl="0"/>
            <a:r>
              <a:rPr lang="en-US" sz="1400" dirty="0" smtClean="0"/>
              <a:t>Elbow supports for precision work help reduce tension in the upper arms and neck. Controls and tools should be positioned so the worker can reach them easily and without twisting or bending.</a:t>
            </a:r>
          </a:p>
          <a:p>
            <a:pPr lvl="0"/>
            <a:r>
              <a:rPr lang="en-US" sz="1400" dirty="0" smtClean="0"/>
              <a:t>Changing body positions also improves blood supply to the working muscles. Both effects contribute to the reduction of overall fatigue and injuries. Use a stool to</a:t>
            </a:r>
            <a:r>
              <a:rPr lang="en-US" sz="1400" baseline="0" dirty="0" smtClean="0"/>
              <a:t> help in changing positions frequently.</a:t>
            </a:r>
            <a:endParaRPr lang="en-US" sz="1400" dirty="0" smtClean="0"/>
          </a:p>
          <a:p>
            <a:pPr lvl="0"/>
            <a:r>
              <a:rPr lang="en-US" sz="1400" dirty="0" smtClean="0"/>
              <a:t>Wear shoes that allow freedom to move your toes and have arch supports. </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t>Apply</a:t>
            </a:r>
            <a:r>
              <a:rPr lang="en-US" sz="1400" baseline="0" dirty="0" smtClean="0"/>
              <a:t> the STOP, THINK, GO model before any lift. </a:t>
            </a:r>
          </a:p>
          <a:p>
            <a:pPr lvl="0"/>
            <a:r>
              <a:rPr lang="en-US" sz="1400" dirty="0" smtClean="0"/>
              <a:t>Warm up your muscles by walking and stretching. If object appears heavy use buddy system and team lift. </a:t>
            </a:r>
          </a:p>
          <a:p>
            <a:pPr lvl="0"/>
            <a:r>
              <a:rPr lang="en-US" sz="1400" dirty="0" smtClean="0"/>
              <a:t>Start in the neutral position. Make sure your knees are bent and three natural curves of the spine are maintained. Use your powerful leg muscles to lift, not your arms and back.</a:t>
            </a:r>
          </a:p>
          <a:p>
            <a:pPr lvl="0"/>
            <a:r>
              <a:rPr lang="en-US" sz="1400" dirty="0" smtClean="0"/>
              <a:t>Build a Bridge…  Support your upper body weight with your arm on a leg or other object to take the weight off your back.</a:t>
            </a:r>
          </a:p>
          <a:p>
            <a:pPr lvl="0"/>
            <a:r>
              <a:rPr lang="en-US" sz="1400" dirty="0" smtClean="0"/>
              <a:t>Keep heavy or bulky loads next to you and near your body's center of gravity and minimize over-reaching. </a:t>
            </a:r>
          </a:p>
          <a:p>
            <a:pPr lvl="0"/>
            <a:r>
              <a:rPr lang="en-US" sz="1400" dirty="0" smtClean="0"/>
              <a:t>Push</a:t>
            </a:r>
            <a:r>
              <a:rPr lang="en-US" sz="1400" baseline="0" dirty="0" smtClean="0"/>
              <a:t> (</a:t>
            </a:r>
            <a:r>
              <a:rPr lang="en-US" sz="1400" dirty="0" smtClean="0"/>
              <a:t>rather than pull) loads to help maintain the spine's natural curves.  A back support belt may remind you to lift correctly, but it will not protect your spine if you overreach or twist with a load. </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0477"/>
            <a:ext cx="5681980" cy="4918948"/>
          </a:xfrm>
        </p:spPr>
        <p:txBody>
          <a:bodyPr>
            <a:normAutofit/>
          </a:bodyPr>
          <a:lstStyle/>
          <a:p>
            <a:r>
              <a:rPr lang="en-US" b="1" dirty="0" smtClean="0"/>
              <a:t>Workstation Exercises (to be done at least once an hour)</a:t>
            </a:r>
            <a:r>
              <a:rPr lang="en-US" b="0" dirty="0" smtClean="0"/>
              <a:t>.</a:t>
            </a:r>
            <a:endParaRPr lang="en-US" dirty="0" smtClean="0"/>
          </a:p>
          <a:p>
            <a:r>
              <a:rPr lang="en-US" b="1" dirty="0" smtClean="0"/>
              <a:t>Deep Breathing</a:t>
            </a:r>
            <a:r>
              <a:rPr lang="en-US" dirty="0" smtClean="0"/>
              <a:t>:  Breathe in slowly through the nose.  Hold for 2 seconds, then exhale through the mouth.  Repeat several times. </a:t>
            </a:r>
          </a:p>
          <a:p>
            <a:r>
              <a:rPr lang="en-US" b="1" dirty="0" smtClean="0"/>
              <a:t>Head and Neck</a:t>
            </a:r>
            <a:r>
              <a:rPr lang="en-US" dirty="0" smtClean="0"/>
              <a:t>:  Turn head slowly from one side to the other, holding each turn for 3 seconds.  Repeat several times. </a:t>
            </a:r>
          </a:p>
          <a:p>
            <a:r>
              <a:rPr lang="en-US" b="1" dirty="0" smtClean="0"/>
              <a:t>Back</a:t>
            </a:r>
            <a:r>
              <a:rPr lang="en-US" dirty="0" smtClean="0"/>
              <a:t>:  Start with the arms bent, hands near chest area, and push elbows back.  Hold for 5 seconds, then relax.  Repeat several times. You can also raise arms in the same fashion, this time close to the shoulders, to work out the upper back. </a:t>
            </a:r>
          </a:p>
          <a:p>
            <a:r>
              <a:rPr lang="en-US" b="1" dirty="0" smtClean="0"/>
              <a:t>Shoulders</a:t>
            </a:r>
            <a:r>
              <a:rPr lang="en-US" dirty="0" smtClean="0"/>
              <a:t>:  Roll shoulders slowly in a circular fashion, while trying to make the circle as big as possible.  Take about 5 seconds to complete one circle.  Repeat several times. </a:t>
            </a:r>
          </a:p>
          <a:p>
            <a:r>
              <a:rPr lang="en-US" b="1" dirty="0" smtClean="0"/>
              <a:t>Wrists</a:t>
            </a:r>
            <a:r>
              <a:rPr lang="en-US" dirty="0" smtClean="0"/>
              <a:t>:  Hold your hands out in front of you.  Slowly raise and lower your hands to stretch the muscles in the forearm.  Repeat several times. </a:t>
            </a:r>
          </a:p>
          <a:p>
            <a:r>
              <a:rPr lang="en-US" b="1" dirty="0" smtClean="0"/>
              <a:t>Fingers and Hands</a:t>
            </a:r>
            <a:r>
              <a:rPr lang="en-US" dirty="0" smtClean="0"/>
              <a:t>:  Make a tight fist.  Hold for a second.  Then spread your fingers apart as far as you can.  Hold for 5 seconds, then relax.  Repeat several times. </a:t>
            </a:r>
          </a:p>
          <a:p>
            <a:r>
              <a:rPr lang="en-US" b="1" dirty="0" smtClean="0"/>
              <a:t>Tendon Gliding Exercises</a:t>
            </a:r>
            <a:r>
              <a:rPr lang="en-US" dirty="0" smtClean="0"/>
              <a:t>:  These relieve tension in the tendons.  Do each of the following movements slowly, but do not force any of the positions.  Go as far as you comfortably can. </a:t>
            </a:r>
            <a:br>
              <a:rPr lang="en-US" dirty="0" smtClean="0"/>
            </a:br>
            <a:r>
              <a:rPr lang="en-US" dirty="0" smtClean="0"/>
              <a:t>a) Starting Position:  Raise your arm, with the hand extended (you can also rest the elbow on a table and extend the hand). </a:t>
            </a:r>
            <a:br>
              <a:rPr lang="en-US" dirty="0" smtClean="0"/>
            </a:br>
            <a:r>
              <a:rPr lang="en-US" dirty="0" smtClean="0"/>
              <a:t>b) Roof:  Bend your fingers down to a right angle.  Return to starting position. </a:t>
            </a:r>
            <a:br>
              <a:rPr lang="en-US" dirty="0" smtClean="0"/>
            </a:br>
            <a:r>
              <a:rPr lang="en-US" dirty="0" smtClean="0"/>
              <a:t>c) Straight Fist:  Touch your fingertips to the base of your palm, keeping the thumb straight.  Return to starting position. </a:t>
            </a:r>
            <a:br>
              <a:rPr lang="en-US" dirty="0" smtClean="0"/>
            </a:br>
            <a:r>
              <a:rPr lang="en-US" dirty="0" smtClean="0"/>
              <a:t>d) Hook Fist:  Gently make a hook.  Return to the starting position. </a:t>
            </a:r>
            <a:br>
              <a:rPr lang="en-US" dirty="0" smtClean="0"/>
            </a:br>
            <a:r>
              <a:rPr lang="en-US" dirty="0" smtClean="0"/>
              <a:t>e) Full Fist:  Make a fist.  Return to the starting position.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Technostress</a:t>
            </a:r>
            <a:r>
              <a:rPr lang="en-US" sz="1400" dirty="0" smtClean="0"/>
              <a:t> is the negative psychological link between people and the introduction of new technologies. Whereas </a:t>
            </a:r>
            <a:r>
              <a:rPr lang="en-US" sz="1400" dirty="0" smtClean="0">
                <a:hlinkClick r:id="rId3" action="ppaction://hlinkfile" tooltip="Ergonomics"/>
              </a:rPr>
              <a:t>ergonomics</a:t>
            </a:r>
            <a:r>
              <a:rPr lang="en-US" sz="1400" dirty="0" smtClean="0"/>
              <a:t> is the study of how humans react and physically fit with machines in their environment, technostress is a result of altered habits of work and collaboration that are being brought about due to the use of modern information technologies in office and home situations. People experience technostress when they cannot adapt to or cope with information technologies in a healthy manner. They feel compulsive about being connected and sharing constant updates, feel forced to respond to work-related information in real-time, and engage in almost habitual multi-tasking. They feel compelled to work faster because information flows faster, and have little time to spend on sustained thinking and creative analysis.</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typical mobile subscriber sends and receives more text messages than telephone calls, according to a recent trend report published by the Nielsen Company. The posture we assume while texting and e-mailing from mobile devices—using our thumbs to type, crunched over a tiny keyboard—is unnatural. That said, it only presents problems when we do it constantly without giving our body enough breaks. The term "Blackberry thumb" has been coined by the media and medical professionals to describe this phenomenon. The thumbs are not made to do such repetitive tasks in such a small area. Use the tips on slides 16 and 17 to avoid discomfort while texting or using your smartphone.</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Laptops And Their Inherent “Un-Ergonomic Design”</a:t>
            </a:r>
            <a:r>
              <a:rPr lang="en-US" dirty="0" smtClean="0"/>
              <a:t> </a:t>
            </a:r>
          </a:p>
          <a:p>
            <a:r>
              <a:rPr lang="en-US" dirty="0" smtClean="0"/>
              <a:t>Although laptops are certainly a great invention, there is no way that they will be ergonomic (in their present design) without a little help from you. </a:t>
            </a:r>
          </a:p>
          <a:p>
            <a:r>
              <a:rPr lang="en-US" dirty="0" smtClean="0"/>
              <a:t>It usually turns out that when the screen is at a comfortable height and distance, the keyboard isn’t and vice versa.  The best way to avoid discomfort here is to place the keyboard at a comfortable distance and enlarge the font, which you can always reduce later. </a:t>
            </a:r>
          </a:p>
          <a:p>
            <a:r>
              <a:rPr lang="en-US" dirty="0" smtClean="0"/>
              <a:t>If you use your laptop for more than one hour at a time, consider obtaining an external keyboard and/or monitor. </a:t>
            </a:r>
          </a:p>
          <a:p>
            <a:r>
              <a:rPr lang="en-US" dirty="0" smtClean="0"/>
              <a:t>The fact that a pointing device on a laptop is almost always located in the middle may not allow you to keep your arm at a neutral position while using it.  Consider purchasing a mouse or any other external pointing device. </a:t>
            </a:r>
          </a:p>
          <a:p>
            <a:r>
              <a:rPr lang="en-US" dirty="0" smtClean="0"/>
              <a:t>As in the case of a desktop keyboard, you may use a wrist rest to intermittently support your hands in between bursts of typing on the laptop keyboard. </a:t>
            </a:r>
          </a:p>
          <a:p>
            <a:r>
              <a:rPr lang="en-US" dirty="0" smtClean="0"/>
              <a:t>Avoid using your laptop on a high surface.  This will cause you to abduct your shoulders and lead to shoulder and back pain. </a:t>
            </a:r>
          </a:p>
          <a:p>
            <a:r>
              <a:rPr lang="en-US" dirty="0" smtClean="0"/>
              <a:t>(See sitting tips for ergonomic computer setup - slides 7 &amp; 8)</a:t>
            </a:r>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How many of you end up with aches and pains at the end of a busy day at work or at home? </a:t>
            </a:r>
          </a:p>
          <a:p>
            <a:r>
              <a:rPr lang="en-US" sz="1400" dirty="0" smtClean="0"/>
              <a:t>What activities cause</a:t>
            </a:r>
            <a:r>
              <a:rPr lang="en-US" sz="1400" baseline="0" dirty="0" smtClean="0"/>
              <a:t> </a:t>
            </a:r>
            <a:r>
              <a:rPr lang="en-US" sz="1400" dirty="0" smtClean="0"/>
              <a:t>the aches and pains? </a:t>
            </a:r>
          </a:p>
          <a:p>
            <a:r>
              <a:rPr lang="en-US" sz="1400" dirty="0" smtClean="0"/>
              <a:t>What types of activities do you do most often in your day? </a:t>
            </a:r>
          </a:p>
          <a:p>
            <a:r>
              <a:rPr lang="en-US" sz="1400" dirty="0" smtClean="0"/>
              <a:t>The</a:t>
            </a:r>
            <a:r>
              <a:rPr lang="en-US" sz="1400" baseline="0" dirty="0" smtClean="0"/>
              <a:t> pain </a:t>
            </a:r>
            <a:r>
              <a:rPr lang="en-US" sz="1400" dirty="0" smtClean="0"/>
              <a:t>is the only way our body can tell us we are hurting it. </a:t>
            </a:r>
          </a:p>
          <a:p>
            <a:r>
              <a:rPr lang="en-US" sz="1400" dirty="0" smtClean="0"/>
              <a:t>Did you realize that once you have aches and pains your body may</a:t>
            </a:r>
            <a:r>
              <a:rPr lang="en-US" sz="1400" baseline="0" dirty="0" smtClean="0"/>
              <a:t> already be</a:t>
            </a:r>
            <a:r>
              <a:rPr lang="en-US" sz="1400" dirty="0" smtClean="0"/>
              <a:t> injured?</a:t>
            </a:r>
          </a:p>
          <a:p>
            <a:endParaRPr lang="en-US" sz="1400" dirty="0" smtClean="0"/>
          </a:p>
          <a:p>
            <a:r>
              <a:rPr lang="en-US" sz="1400" dirty="0" smtClean="0"/>
              <a:t>It may not be the activity itself, but how you do the activity …</a:t>
            </a:r>
          </a:p>
          <a:p>
            <a:r>
              <a:rPr lang="en-US" sz="1400" dirty="0" smtClean="0"/>
              <a:t>How you move really does matter to your body and your health!</a:t>
            </a:r>
          </a:p>
          <a:p>
            <a:endParaRPr lang="en-US" sz="1400"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dirty="0" smtClean="0"/>
              <a:t>Become aware of your posture. Good posture maintains the natural curves of the spine and includes relaxed shoulders that are held slightly back and level, ears in line with the shoulders, chin tucked slightly inward, and pelvis shifted forward to allow the hips to align with the ankles. </a:t>
            </a:r>
          </a:p>
          <a:p>
            <a:pPr lvl="0"/>
            <a:r>
              <a:rPr lang="en-US" sz="1400" dirty="0" smtClean="0"/>
              <a:t>Sit close to your work and keep frequently used materials within reach. </a:t>
            </a:r>
          </a:p>
          <a:p>
            <a:pPr lvl="0"/>
            <a:r>
              <a:rPr lang="en-US" sz="1400" dirty="0" smtClean="0"/>
              <a:t>Maintain neutral wrist/arm postures as much as possible. </a:t>
            </a:r>
          </a:p>
          <a:p>
            <a:pPr lvl="0"/>
            <a:r>
              <a:rPr lang="en-US" sz="1400" dirty="0" smtClean="0"/>
              <a:t>Avoid twisting and bending motions. These types of movements can put pressure on the spine’s discs. </a:t>
            </a:r>
          </a:p>
          <a:p>
            <a:pPr lvl="0"/>
            <a:r>
              <a:rPr lang="en-US" sz="1400" dirty="0" smtClean="0"/>
              <a:t>Use both hands instead of one to lift or complete tasks. </a:t>
            </a:r>
          </a:p>
          <a:p>
            <a:pPr lvl="0"/>
            <a:r>
              <a:rPr lang="en-US" sz="1400" dirty="0" smtClean="0"/>
              <a:t>Respect your discomfort or pain. They are your friend &gt; It is your body trying to tell you to take care and take a break! </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303711"/>
            <a:ext cx="6477000" cy="5065713"/>
          </a:xfrm>
        </p:spPr>
        <p:txBody>
          <a:bodyPr>
            <a:noAutofit/>
          </a:bodyPr>
          <a:lstStyle/>
          <a:p>
            <a:r>
              <a:rPr lang="en-US" b="1" u="sng" dirty="0" smtClean="0"/>
              <a:t>Slips, Trips, and Falls</a:t>
            </a:r>
            <a:endParaRPr lang="en-US" dirty="0" smtClean="0"/>
          </a:p>
          <a:p>
            <a:r>
              <a:rPr lang="en-US" dirty="0" smtClean="0"/>
              <a:t>A </a:t>
            </a:r>
            <a:r>
              <a:rPr lang="en-US" b="1" dirty="0" smtClean="0"/>
              <a:t>slip</a:t>
            </a:r>
            <a:r>
              <a:rPr lang="en-US" dirty="0" smtClean="0"/>
              <a:t> occurs when there is too little friction or traction between footwear and a walking surface. Common causes of slips are:</a:t>
            </a:r>
          </a:p>
          <a:p>
            <a:pPr lvl="0"/>
            <a:r>
              <a:rPr lang="en-US" dirty="0" smtClean="0"/>
              <a:t>Slippery floor surfaces (liquids, moisture, ice, oil, or grease)</a:t>
            </a:r>
          </a:p>
          <a:p>
            <a:pPr lvl="0"/>
            <a:r>
              <a:rPr lang="en-US" dirty="0" smtClean="0"/>
              <a:t>Food, trash or other small objects</a:t>
            </a:r>
          </a:p>
          <a:p>
            <a:pPr lvl="0"/>
            <a:r>
              <a:rPr lang="en-US" dirty="0" smtClean="0"/>
              <a:t>Footwear without nonskid soles</a:t>
            </a:r>
          </a:p>
          <a:p>
            <a:pPr lvl="0"/>
            <a:r>
              <a:rPr lang="en-US" dirty="0" smtClean="0"/>
              <a:t>Do not use thick foam-rubber mats. Too much cushioning can cause fatigue and increase the hazard of tripping.</a:t>
            </a:r>
          </a:p>
          <a:p>
            <a:pPr lvl="0"/>
            <a:r>
              <a:rPr lang="en-US" dirty="0" smtClean="0"/>
              <a:t>DO choose shoes that provide a firm grip for the heel. If the back of the shoe is too wide or too soft, the shoe will slip, causing instability</a:t>
            </a:r>
          </a:p>
          <a:p>
            <a:r>
              <a:rPr lang="en-US" dirty="0" smtClean="0"/>
              <a:t> A </a:t>
            </a:r>
            <a:r>
              <a:rPr lang="en-US" b="1" dirty="0" smtClean="0"/>
              <a:t>trip</a:t>
            </a:r>
            <a:r>
              <a:rPr lang="en-US" dirty="0" smtClean="0"/>
              <a:t> occurs when a person’s foot contacts an object or drops to a lower level un</a:t>
            </a:r>
          </a:p>
          <a:p>
            <a:r>
              <a:rPr lang="en-US" dirty="0" smtClean="0"/>
              <a:t>expectedly, and they are thrown off balance.  Some common causes of tripping are:</a:t>
            </a:r>
          </a:p>
          <a:p>
            <a:pPr lvl="0"/>
            <a:r>
              <a:rPr lang="en-US" dirty="0" smtClean="0"/>
              <a:t>desk or file cabinet drawers left open</a:t>
            </a:r>
          </a:p>
          <a:p>
            <a:pPr lvl="0"/>
            <a:r>
              <a:rPr lang="en-US" dirty="0" smtClean="0"/>
              <a:t>objects protruding into aisles</a:t>
            </a:r>
          </a:p>
          <a:p>
            <a:pPr lvl="0"/>
            <a:r>
              <a:rPr lang="en-US" dirty="0" smtClean="0"/>
              <a:t>electrical cords that cross passageways</a:t>
            </a:r>
          </a:p>
          <a:p>
            <a:pPr lvl="0"/>
            <a:r>
              <a:rPr lang="en-US" dirty="0" smtClean="0"/>
              <a:t>insufficient lighting for walking or work areas</a:t>
            </a:r>
          </a:p>
          <a:p>
            <a:pPr lvl="0"/>
            <a:r>
              <a:rPr lang="en-US" dirty="0" smtClean="0"/>
              <a:t>furniture that creates obstacles</a:t>
            </a:r>
          </a:p>
          <a:p>
            <a:pPr lvl="0"/>
            <a:r>
              <a:rPr lang="en-US" dirty="0" smtClean="0"/>
              <a:t>hazardous floor conditions, such as protruding nails, holes, loose boards, loose carpet/rugs</a:t>
            </a:r>
          </a:p>
          <a:p>
            <a:pPr lvl="0"/>
            <a:r>
              <a:rPr lang="en-US" dirty="0" smtClean="0"/>
              <a:t>elevator cars that do not level off at the same height of the floor stopped at</a:t>
            </a:r>
          </a:p>
          <a:p>
            <a:pPr lvl="0"/>
            <a:r>
              <a:rPr lang="en-US" dirty="0" smtClean="0"/>
              <a:t>materials stored in passageways, aisles, and stairways</a:t>
            </a:r>
          </a:p>
          <a:p>
            <a:pPr lvl="0"/>
            <a:r>
              <a:rPr lang="en-US" dirty="0" smtClean="0"/>
              <a:t>floor level changes or hidden steps that may not be obvious.</a:t>
            </a:r>
          </a:p>
          <a:p>
            <a:r>
              <a:rPr lang="en-US" dirty="0" smtClean="0"/>
              <a:t>In addition to</a:t>
            </a:r>
            <a:r>
              <a:rPr lang="en-US" b="1" dirty="0" smtClean="0"/>
              <a:t> falls </a:t>
            </a:r>
            <a:r>
              <a:rPr lang="en-US" dirty="0" smtClean="0"/>
              <a:t>as a result of slips and trips, you may be injured if you fall from an elevation. Some causes of falls are:</a:t>
            </a:r>
          </a:p>
          <a:p>
            <a:pPr lvl="0"/>
            <a:r>
              <a:rPr lang="en-US" dirty="0" smtClean="0"/>
              <a:t>Using makeshift items (boxes, buckets, chairs, etc ) to gain height</a:t>
            </a:r>
          </a:p>
          <a:p>
            <a:pPr lvl="0"/>
            <a:r>
              <a:rPr lang="en-US" dirty="0" smtClean="0"/>
              <a:t>Not sitting on “4 square” of a chair</a:t>
            </a:r>
          </a:p>
          <a:p>
            <a:pPr lvl="0"/>
            <a:r>
              <a:rPr lang="en-US" dirty="0" smtClean="0"/>
              <a:t>Carrying large or too many items that prevents seeing where you are going</a:t>
            </a:r>
          </a:p>
          <a:p>
            <a:pPr lvl="0"/>
            <a:r>
              <a:rPr lang="en-US" dirty="0" smtClean="0"/>
              <a:t>Jumping from one level to another.</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1192">
              <a:defRPr/>
            </a:pPr>
            <a:r>
              <a:rPr lang="en-US" sz="1400" dirty="0" smtClean="0"/>
              <a:t>Hazards that can lead to slips, trips and falls are often overlooked, even though they cause many injuries ranging from minor cuts and sprains to disabling injuries and even death.  Although slip, trip and fall hazards are easily created, they are also easy to correct. Be aware of such hazards, and correct them quickly, before the next person becomes a victim!</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t>Home Activities</a:t>
            </a:r>
            <a:r>
              <a:rPr lang="en-US" sz="1400" dirty="0" smtClean="0"/>
              <a:t>…</a:t>
            </a:r>
          </a:p>
          <a:p>
            <a:r>
              <a:rPr lang="en-US" sz="1400" dirty="0" smtClean="0"/>
              <a:t>Gardening, trash, cleaning, recreational</a:t>
            </a:r>
            <a:r>
              <a:rPr lang="en-US" sz="1400" baseline="0" dirty="0" smtClean="0"/>
              <a:t> sports, child care </a:t>
            </a:r>
            <a:r>
              <a:rPr lang="en-US" sz="1400" dirty="0" smtClean="0"/>
              <a:t>– What happens off the job may influence stress, discomfort, or pain during the workday and vice versa. The two are intertwined. Hobbies and recreational activities (golf, sewing, gardening, etc.) may cause repetitive motion injuries, which may then be complicated on the job.</a:t>
            </a:r>
          </a:p>
          <a:p>
            <a:pPr lvl="0"/>
            <a:r>
              <a:rPr lang="en-US" sz="1400" dirty="0" smtClean="0"/>
              <a:t>Raise bins and containers off the floor and/or tilt them to reduce bending and over-reaching. </a:t>
            </a:r>
          </a:p>
          <a:p>
            <a:pPr lvl="0"/>
            <a:r>
              <a:rPr lang="en-US" sz="1400" dirty="0" smtClean="0"/>
              <a:t>When working overhead, stand on a steady and adjustable platform. Keep your back posture in its natural curve to avoid uneven spinal loading. </a:t>
            </a:r>
          </a:p>
          <a:p>
            <a:pPr lvl="0"/>
            <a:r>
              <a:rPr lang="en-US" sz="1400" dirty="0" smtClean="0"/>
              <a:t>Wear cushioned knee pads if you have to kneel at work. </a:t>
            </a:r>
          </a:p>
          <a:p>
            <a:pPr lvl="0"/>
            <a:r>
              <a:rPr lang="en-US" sz="1400" dirty="0" smtClean="0"/>
              <a:t>In confined spaces, plan your work, and reduce clutter in the area which confines you further and increases the need to twist or overreach.</a:t>
            </a:r>
          </a:p>
          <a:p>
            <a:pPr lvl="0"/>
            <a:r>
              <a:rPr lang="en-US" sz="1400" dirty="0" smtClean="0"/>
              <a:t>Don't hold an awkward position for too long. Pause often to stretch and straighten out. </a:t>
            </a:r>
          </a:p>
          <a:p>
            <a:pPr lvl="0"/>
            <a:r>
              <a:rPr lang="en-US" sz="1400" dirty="0" smtClean="0"/>
              <a:t>When leaning forward to work, support the weight of your upper body on your free hand and arm whenever possible. This greatly relieves pressure on your lower back.</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What can you change today to make your life</a:t>
            </a:r>
            <a:r>
              <a:rPr lang="en-US" sz="1400" baseline="0" dirty="0" smtClean="0"/>
              <a:t> safer and easier?</a:t>
            </a:r>
          </a:p>
          <a:p>
            <a:pPr>
              <a:buFont typeface="Arial" pitchFamily="34" charset="0"/>
              <a:buChar char="•"/>
            </a:pPr>
            <a:r>
              <a:rPr lang="en-US" sz="1400" dirty="0" smtClean="0"/>
              <a:t>Access your workspace</a:t>
            </a:r>
          </a:p>
          <a:p>
            <a:pPr>
              <a:buFont typeface="Arial" pitchFamily="34" charset="0"/>
              <a:buChar char="•"/>
            </a:pPr>
            <a:r>
              <a:rPr lang="en-US" sz="1400" dirty="0" smtClean="0"/>
              <a:t>Create a system for breaks and task rotation</a:t>
            </a:r>
          </a:p>
          <a:p>
            <a:pPr>
              <a:buFont typeface="Arial" pitchFamily="34" charset="0"/>
              <a:buChar char="•"/>
            </a:pPr>
            <a:r>
              <a:rPr lang="en-US" sz="1400" dirty="0" smtClean="0"/>
              <a:t>Create</a:t>
            </a:r>
            <a:r>
              <a:rPr lang="en-US" sz="1400" baseline="0" dirty="0" smtClean="0"/>
              <a:t> a reminder to focus on posture</a:t>
            </a:r>
            <a:endParaRPr lang="en-US" sz="1400"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82EE92-33FA-4AC0-B5FA-0230823E03F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3399"/>
            <a:ext cx="5681980" cy="4760913"/>
          </a:xfrm>
        </p:spPr>
        <p:txBody>
          <a:bodyPr>
            <a:normAutofit fontScale="55000" lnSpcReduction="20000"/>
          </a:bodyPr>
          <a:lstStyle/>
          <a:p>
            <a:r>
              <a:rPr lang="en-US" sz="2200" b="1" dirty="0" smtClean="0"/>
              <a:t>Disclaimer for addressing employee concerns</a:t>
            </a:r>
            <a:endParaRPr lang="en-US" sz="2200" dirty="0" smtClean="0"/>
          </a:p>
          <a:p>
            <a:r>
              <a:rPr lang="en-US" sz="2200" i="1" dirty="0" smtClean="0"/>
              <a:t>Per Program Director Anne Dinterman: We can identify potential problem areas and possible (easy) solutions, but if there are long-standing issues in a work area, it should be directed to WC.  I’m hoping most of our clients’ issues will be easily resolved with the tape measure (and a guide to distance for arms, monitors, etc.).  While it is our intent to raise awareness of the problems a poorly designed work station can cause, we cannot take on all the problems of the state workforce!  </a:t>
            </a:r>
            <a:endParaRPr lang="en-US" sz="2200" dirty="0" smtClean="0"/>
          </a:p>
          <a:p>
            <a:r>
              <a:rPr lang="en-US" sz="2200" i="1" dirty="0" smtClean="0"/>
              <a:t>If an agency does not have a dedicated assessment group for ergonomic evaluations, they should refer their request to their supervisor who should forward it to Workers Comp/DHRM, 101 N. 14</a:t>
            </a:r>
            <a:r>
              <a:rPr lang="en-US" sz="2200" i="1" baseline="30000" dirty="0" smtClean="0"/>
              <a:t>th</a:t>
            </a:r>
            <a:r>
              <a:rPr lang="en-US" sz="2200" i="1" dirty="0" smtClean="0"/>
              <a:t> Street – 6</a:t>
            </a:r>
            <a:r>
              <a:rPr lang="en-US" sz="2200" i="1" baseline="30000" dirty="0" smtClean="0"/>
              <a:t>th</a:t>
            </a:r>
            <a:r>
              <a:rPr lang="en-US" sz="2200" i="1" dirty="0" smtClean="0"/>
              <a:t> Floor, Richmond VA  23219.</a:t>
            </a:r>
            <a:endParaRPr lang="en-US" sz="2200" dirty="0" smtClean="0"/>
          </a:p>
          <a:p>
            <a:endParaRPr lang="en-US" sz="2200" b="1" u="sng" dirty="0" smtClean="0"/>
          </a:p>
          <a:p>
            <a:r>
              <a:rPr lang="en-US" sz="2200" b="1" u="sng" dirty="0" smtClean="0"/>
              <a:t>Conclusion</a:t>
            </a:r>
            <a:endParaRPr lang="en-US" sz="2200" dirty="0" smtClean="0"/>
          </a:p>
          <a:p>
            <a:r>
              <a:rPr lang="en-US" sz="2200" dirty="0" smtClean="0"/>
              <a:t>We are challenging each of you to check the safety of your work areas and stations whether at home and at work. To help with that, we are also providing this tape measure as a safety tool to help you properly set up your workstations  at work and at home to prevent injury and fatigue. You can buddy-up to check your stations for proper desk, keyboard, and monitor and chair height. Your co-worker or partner can help measure and serve as a mirror to make sure your body is properly aligned while sitting or standing at your station or task/hobby areas.</a:t>
            </a:r>
          </a:p>
          <a:p>
            <a:endParaRPr lang="en-US" sz="2200" b="1" dirty="0" smtClean="0"/>
          </a:p>
          <a:p>
            <a:r>
              <a:rPr lang="en-US" sz="2200" b="1" dirty="0" smtClean="0"/>
              <a:t>Make a plan before you start as to how you are going to work at a task, when to take breaks, when to adjust your environmental factors, such as lighting, temperature, etc., to prevent injuries and fatigue. </a:t>
            </a:r>
          </a:p>
          <a:p>
            <a:r>
              <a:rPr lang="en-US" sz="2200" dirty="0" smtClean="0"/>
              <a:t>Remember no matter what task you choose: </a:t>
            </a:r>
            <a:r>
              <a:rPr lang="en-US" sz="2200" b="1" dirty="0" smtClean="0"/>
              <a:t>How You Move MATTERS! </a:t>
            </a:r>
            <a:r>
              <a:rPr lang="en-US" sz="2200" dirty="0" smtClean="0"/>
              <a:t>You can be safe, enjoy the task, and actually whistle while you work if you follow these important steps with safety always on your mind. So get out there, be safe, and have fun knowing that you are doing a task that will benefit yourself and others…A task you can take pride in accomplishing well!</a:t>
            </a:r>
          </a:p>
          <a:p>
            <a:endParaRPr lang="en-US" sz="2200" b="1" dirty="0" smtClean="0"/>
          </a:p>
          <a:p>
            <a:r>
              <a:rPr lang="en-US" sz="2200" b="1" dirty="0" smtClean="0"/>
              <a:t>Thanks for coming and for caring about your health and safety. </a:t>
            </a:r>
          </a:p>
          <a:p>
            <a:r>
              <a:rPr lang="en-US" sz="2200" b="1" dirty="0" smtClean="0"/>
              <a:t>Please pass this valuable </a:t>
            </a:r>
            <a:r>
              <a:rPr lang="en-US" sz="2200" b="1" smtClean="0"/>
              <a:t>information on to </a:t>
            </a:r>
            <a:r>
              <a:rPr lang="en-US" sz="2200" b="1" dirty="0" smtClean="0"/>
              <a:t>your co-workers</a:t>
            </a:r>
            <a:r>
              <a:rPr lang="en-US" sz="2200" b="1" smtClean="0"/>
              <a:t>, family, </a:t>
            </a:r>
            <a:r>
              <a:rPr lang="en-US" sz="2200" b="1" dirty="0" smtClean="0"/>
              <a:t>and friends.</a:t>
            </a:r>
            <a:endParaRPr lang="en-US" sz="2200" dirty="0" smtClean="0"/>
          </a:p>
        </p:txBody>
      </p:sp>
      <p:sp>
        <p:nvSpPr>
          <p:cNvPr id="4" name="Slide Number Placeholder 3"/>
          <p:cNvSpPr>
            <a:spLocks noGrp="1"/>
          </p:cNvSpPr>
          <p:nvPr>
            <p:ph type="sldNum" sz="quarter" idx="10"/>
          </p:nvPr>
        </p:nvSpPr>
        <p:spPr/>
        <p:txBody>
          <a:bodyPr/>
          <a:lstStyle/>
          <a:p>
            <a:fld id="{5F82EE92-33FA-4AC0-B5FA-0230823E03FF}"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Ergonomically incorrect work environments can cause an increase in orthopedic health benefit claims as well as lost time from work.</a:t>
            </a:r>
          </a:p>
          <a:p>
            <a:endParaRPr lang="en-US" sz="1400" dirty="0" smtClean="0"/>
          </a:p>
          <a:p>
            <a:r>
              <a:rPr lang="en-US" sz="1400" b="1" dirty="0" smtClean="0"/>
              <a:t>Is Ergonomics Expensive?</a:t>
            </a:r>
            <a:r>
              <a:rPr lang="en-US" sz="1400" dirty="0" smtClean="0"/>
              <a:t> No. Ergonomics is a cost-effective means of product enhancement. Ergonomics applications based on solid research findings</a:t>
            </a:r>
            <a:r>
              <a:rPr lang="en-US" sz="1400" baseline="0" dirty="0" smtClean="0"/>
              <a:t> </a:t>
            </a:r>
            <a:r>
              <a:rPr lang="en-US" sz="1400" dirty="0" smtClean="0"/>
              <a:t>not only improve the workplace, but make products and processes </a:t>
            </a:r>
            <a:r>
              <a:rPr lang="en-US" sz="1400" dirty="0" smtClean="0"/>
              <a:t>more </a:t>
            </a:r>
            <a:r>
              <a:rPr lang="en-US" sz="1400" dirty="0" smtClean="0"/>
              <a:t>competitive in the world market. The result is an improved bottom line for business, whether by decreased worker compensation and health care costs, or by increased marketability of products. Here is an example from the workplace:</a:t>
            </a:r>
          </a:p>
          <a:p>
            <a:endParaRPr lang="en-US" sz="1400" b="1" dirty="0" smtClean="0"/>
          </a:p>
          <a:p>
            <a:r>
              <a:rPr lang="en-US" sz="1400" b="1" dirty="0" smtClean="0"/>
              <a:t>Incorporating Ergonomics Into the Manufacturing Process.</a:t>
            </a:r>
            <a:r>
              <a:rPr lang="en-US" sz="1400" dirty="0" smtClean="0"/>
              <a:t> Beginning in 1979, John Deere and Company, the largest manufacturer of agricultural equipment in North America, began using ergonomics principles to redesign and reduce physical stresses on the job. Employees were extensively involved. Since 1979, Deere has seen an 83% reduction in employee back injuries and within five years, worker compensation costs were cut by 32%.</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0477"/>
            <a:ext cx="5681980" cy="4918948"/>
          </a:xfrm>
        </p:spPr>
        <p:txBody>
          <a:bodyPr>
            <a:normAutofit lnSpcReduction="10000"/>
          </a:bodyPr>
          <a:lstStyle/>
          <a:p>
            <a:r>
              <a:rPr lang="en-US" sz="1400" dirty="0" smtClean="0"/>
              <a:t>According to the Bureau of Labor Statistics, 34% of all lost-workday injuries and illnesses are work-related musculoskeletal disorders (WMSDs). WMSDs are a result of a bad match between the worker, the work they perform, and the equipment they use. WMSDs include repetitive stress injuries, cumulative trauma disorders, tennis elbow, white finger, and the most common of all, carpal tunnel syndrome.</a:t>
            </a:r>
          </a:p>
          <a:p>
            <a:pPr lvl="0"/>
            <a:r>
              <a:rPr lang="en-US" sz="1400" dirty="0" smtClean="0"/>
              <a:t>1 out of 3 workers have left the job due to unhealthy working conditions or stressful work environments.</a:t>
            </a:r>
          </a:p>
          <a:p>
            <a:pPr lvl="0"/>
            <a:r>
              <a:rPr lang="en-US" sz="1400" dirty="0" smtClean="0"/>
              <a:t>59% of employees said their personal productivity increased with healthier work conditions and environment.</a:t>
            </a:r>
          </a:p>
          <a:p>
            <a:pPr lvl="0"/>
            <a:r>
              <a:rPr lang="en-US" sz="1400" dirty="0" smtClean="0"/>
              <a:t>82% of employees said their healthier work space would improve job attraction and retention.</a:t>
            </a:r>
          </a:p>
          <a:p>
            <a:pPr lvl="0"/>
            <a:r>
              <a:rPr lang="en-US" sz="1400" dirty="0" smtClean="0"/>
              <a:t>Workers in general are happier, healthier, and more productive when working in a healthy work environment, therefore reducing turnover and sick leave, as well as illness and injury.</a:t>
            </a:r>
            <a:br>
              <a:rPr lang="en-US" sz="1400" dirty="0" smtClean="0"/>
            </a:br>
            <a:endParaRPr lang="en-US" sz="1400" dirty="0" smtClean="0"/>
          </a:p>
          <a:p>
            <a:pPr lvl="0"/>
            <a:r>
              <a:rPr lang="en-US" sz="1400" b="1" dirty="0" smtClean="0"/>
              <a:t>In</a:t>
            </a:r>
            <a:r>
              <a:rPr lang="en-US" sz="1400" b="1" baseline="0" dirty="0" smtClean="0"/>
              <a:t> 2013, Virginia State Employees experienced 1,393 strain and repetitive motion injuries costing $7,630,295 in claims.</a:t>
            </a:r>
            <a:endParaRPr lang="en-US" sz="1400" b="1" dirty="0" smtClean="0"/>
          </a:p>
          <a:p>
            <a:endParaRPr lang="en-US" sz="1400" i="1" dirty="0" smtClean="0"/>
          </a:p>
          <a:p>
            <a:r>
              <a:rPr lang="en-US" sz="1400" i="1" dirty="0" smtClean="0"/>
              <a:t>Strains and sprains include injuries from reaching, stretching, pulling, pushing, using tool or machinery, repetitive motion, holding/carrying, lifting, and those that are "not otherwise classified.”</a:t>
            </a:r>
            <a:endParaRPr lang="en-US" sz="1400" dirty="0" smtClean="0"/>
          </a:p>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456112"/>
            <a:ext cx="5681980" cy="4216241"/>
          </a:xfrm>
        </p:spPr>
        <p:txBody>
          <a:bodyPr>
            <a:normAutofit/>
          </a:bodyPr>
          <a:lstStyle/>
          <a:p>
            <a:r>
              <a:rPr lang="en-US" sz="1400" dirty="0" smtClean="0"/>
              <a:t>Ever think you were doing a task right but you just weren’t sure? Our traffic light can give you a safe way to accomplish your </a:t>
            </a:r>
            <a:r>
              <a:rPr lang="en-US" sz="1400" dirty="0" smtClean="0"/>
              <a:t>tasks. </a:t>
            </a:r>
            <a:r>
              <a:rPr lang="en-US" sz="1400" dirty="0" smtClean="0"/>
              <a:t>We get so excited when we get ready to start a big project or </a:t>
            </a:r>
            <a:r>
              <a:rPr lang="en-US" sz="1400" dirty="0" smtClean="0"/>
              <a:t>task. </a:t>
            </a:r>
            <a:r>
              <a:rPr lang="en-US" sz="1400" dirty="0" smtClean="0"/>
              <a:t>We want to jump right in and get started without thinking about the best and safest way to do the </a:t>
            </a:r>
            <a:r>
              <a:rPr lang="en-US" sz="1400" dirty="0" smtClean="0"/>
              <a:t>task. </a:t>
            </a:r>
            <a:endParaRPr lang="en-US" sz="1400" dirty="0" smtClean="0"/>
          </a:p>
          <a:p>
            <a:r>
              <a:rPr lang="en-US" sz="1400" dirty="0" smtClean="0"/>
              <a:t>Safety should come first not </a:t>
            </a:r>
            <a:r>
              <a:rPr lang="en-US" sz="1400" b="1" u="sng" dirty="0" smtClean="0"/>
              <a:t>just wanting to hurry and get it done! </a:t>
            </a:r>
            <a:r>
              <a:rPr lang="en-US" sz="1400" dirty="0" smtClean="0"/>
              <a:t> We should stop, think and then </a:t>
            </a:r>
            <a:r>
              <a:rPr lang="en-US" sz="1400" dirty="0" smtClean="0"/>
              <a:t>proceed.</a:t>
            </a:r>
            <a:endParaRPr lang="en-US" sz="1400" dirty="0" smtClean="0"/>
          </a:p>
          <a:p>
            <a:r>
              <a:rPr lang="en-US" sz="1400" b="1" u="sng" dirty="0" smtClean="0"/>
              <a:t>STOP:</a:t>
            </a:r>
            <a:r>
              <a:rPr lang="en-US" sz="1400" dirty="0" smtClean="0"/>
              <a:t> Evaluate and check to make sure this is the safest and best way, if you are not sure</a:t>
            </a:r>
          </a:p>
          <a:p>
            <a:r>
              <a:rPr lang="en-US" sz="1400" b="1" u="sng" dirty="0" smtClean="0"/>
              <a:t>THINK:</a:t>
            </a:r>
            <a:r>
              <a:rPr lang="en-US" sz="1400" dirty="0" smtClean="0"/>
              <a:t> Is there an easier way?  Do I need help? Do I need better or safer equipment? Do I need a second opinion? Is it better to be safe now than sorry later?</a:t>
            </a:r>
          </a:p>
          <a:p>
            <a:r>
              <a:rPr lang="en-US" sz="1400" b="1" u="sng" dirty="0" smtClean="0"/>
              <a:t>GO:</a:t>
            </a:r>
            <a:r>
              <a:rPr lang="en-US" sz="1400" dirty="0" smtClean="0"/>
              <a:t> Proceed with caution, and if things still do not feel safe, reevaluate.</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800" b="1" dirty="0" smtClean="0"/>
              <a:t>Task rotation is one of the easiest and most important ways you can plan your day to prevent pain and task injuries</a:t>
            </a:r>
            <a:r>
              <a:rPr lang="en-US" sz="1800" dirty="0" smtClean="0"/>
              <a:t>.</a:t>
            </a:r>
          </a:p>
          <a:p>
            <a:r>
              <a:rPr lang="en-US" sz="1800" dirty="0" smtClean="0"/>
              <a:t>Most of us want to put the pedal to the metal and finish a task no matter how long it takes. W</a:t>
            </a:r>
            <a:r>
              <a:rPr lang="en-US" sz="1800" b="0" dirty="0" smtClean="0"/>
              <a:t>e just want to hurry up and get it done.</a:t>
            </a:r>
          </a:p>
          <a:p>
            <a:r>
              <a:rPr lang="en-US" sz="1800" dirty="0" smtClean="0"/>
              <a:t> </a:t>
            </a:r>
          </a:p>
          <a:p>
            <a:r>
              <a:rPr lang="en-US" sz="1800" b="1" dirty="0" smtClean="0"/>
              <a:t>If you remember anything from this program, it is to break up your day </a:t>
            </a:r>
            <a:r>
              <a:rPr lang="en-US" sz="1800" b="1" u="sng" dirty="0" smtClean="0"/>
              <a:t>and</a:t>
            </a:r>
            <a:r>
              <a:rPr lang="en-US" sz="1800" b="1" dirty="0" smtClean="0"/>
              <a:t> your tasks.</a:t>
            </a:r>
            <a:endParaRPr lang="en-US" sz="1800" dirty="0" smtClean="0"/>
          </a:p>
          <a:p>
            <a:r>
              <a:rPr lang="en-US" sz="1800" b="1" dirty="0" smtClean="0"/>
              <a:t>Taking mini-breaks every 20-30 minutes and stretching or changing tasks are just as important for productivity and helps with refocusing for healthy cognitive, organizational, and physical health.</a:t>
            </a:r>
            <a:endParaRPr lang="en-US" sz="1800" dirty="0" smtClean="0"/>
          </a:p>
          <a:p>
            <a:r>
              <a:rPr lang="en-US" sz="1800" dirty="0" smtClean="0"/>
              <a:t> </a:t>
            </a:r>
          </a:p>
          <a:p>
            <a:r>
              <a:rPr lang="en-US" sz="1800" b="1" u="sng" dirty="0" smtClean="0"/>
              <a:t>Tips for task rotation and breaks</a:t>
            </a:r>
            <a:r>
              <a:rPr lang="en-US" sz="1800" dirty="0" smtClean="0"/>
              <a:t>:</a:t>
            </a:r>
          </a:p>
          <a:p>
            <a:pPr lvl="0"/>
            <a:r>
              <a:rPr lang="en-US" sz="1800" dirty="0" smtClean="0"/>
              <a:t>Download a Stretch Break program on your smart phone or computer. It can be set to remind you to move every 30 minutes.</a:t>
            </a:r>
          </a:p>
          <a:p>
            <a:pPr lvl="0"/>
            <a:r>
              <a:rPr lang="en-US" sz="1800" dirty="0" smtClean="0"/>
              <a:t>Make small adjustments to your chair or backrest.</a:t>
            </a:r>
          </a:p>
          <a:p>
            <a:pPr lvl="0"/>
            <a:r>
              <a:rPr lang="en-US" sz="1800" dirty="0" smtClean="0"/>
              <a:t>Stretch your fingers, hands, arms, and torso.</a:t>
            </a:r>
          </a:p>
          <a:p>
            <a:pPr lvl="0"/>
            <a:r>
              <a:rPr lang="en-US" sz="1800" dirty="0" smtClean="0"/>
              <a:t>Stand up and walk around for a few minutes periodically.</a:t>
            </a:r>
          </a:p>
          <a:p>
            <a:pPr lvl="0"/>
            <a:r>
              <a:rPr lang="en-US" sz="1800" dirty="0" smtClean="0"/>
              <a:t>Do not attempt dangerous tasks when you are stressed! Any interactions, job tasks or personal problems which cause psychological or social stress cause increased muscle tension, which can make injury more likely.</a:t>
            </a:r>
          </a:p>
          <a:p>
            <a:pPr lvl="0"/>
            <a:r>
              <a:rPr lang="en-US" sz="1800" dirty="0" smtClean="0"/>
              <a:t>You can make small movements while driving to encourage blood flow and be sure to take walking or stretch breaks—even just a 2 minute walk after 2 hours of driving is encouraged to avoid injury. Suggested stretches include lateral flexion of the spine and back extension.</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To prevent eye strain and headaches caused by over use of your eyes, take eye breaks from your task, and use these eye exercises throughout your day:</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20-20 -20 Rule -</a:t>
            </a:r>
            <a:r>
              <a:rPr lang="en-US" sz="1200" kern="1200" dirty="0" smtClean="0">
                <a:solidFill>
                  <a:schemeClr val="tx1"/>
                </a:solidFill>
                <a:latin typeface="+mn-lt"/>
                <a:ea typeface="+mn-ea"/>
                <a:cs typeface="+mn-cs"/>
              </a:rPr>
              <a:t> Throughout the day, give your eyes a break by forcing them to focus on something other than your computer screen. A good rule of thumb is to follow the 20-20-20 rule: Every 20 minutes, take your eyes off your computer and look at something 20 feet away for at least 20 seconds. It's reasonable to take a break every 15 to 30 minutes for one to three minutes.</a:t>
            </a:r>
          </a:p>
          <a:p>
            <a:pPr lvl="0"/>
            <a:r>
              <a:rPr lang="en-US" sz="1200" b="1" kern="1200" dirty="0" smtClean="0">
                <a:solidFill>
                  <a:schemeClr val="tx1"/>
                </a:solidFill>
                <a:latin typeface="+mn-lt"/>
                <a:ea typeface="+mn-ea"/>
                <a:cs typeface="+mn-cs"/>
              </a:rPr>
              <a:t>Massage your eyelids and muscles over your brow, temple and upper cheek once or twice daily.</a:t>
            </a:r>
            <a:r>
              <a:rPr lang="en-US" sz="1200" kern="1200" dirty="0" smtClean="0">
                <a:solidFill>
                  <a:schemeClr val="tx1"/>
                </a:solidFill>
                <a:latin typeface="+mn-lt"/>
                <a:ea typeface="+mn-ea"/>
                <a:cs typeface="+mn-cs"/>
              </a:rPr>
              <a:t> This maneuver can be performed with your bare hands and fingers or can be done using a warm towel over closed eyes. Gently massage your upper eyelid against your brow bone for about 10 seconds. Follow by massaging your lower eyelid against the lower bone for about 10 seconds.</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Rest your eye muscles</a:t>
            </a:r>
            <a:r>
              <a:rPr lang="en-US" sz="1200" kern="1200" dirty="0" smtClean="0">
                <a:solidFill>
                  <a:schemeClr val="tx1"/>
                </a:solidFill>
                <a:latin typeface="+mn-lt"/>
                <a:ea typeface="+mn-ea"/>
                <a:cs typeface="+mn-cs"/>
              </a:rPr>
              <a:t> by rubbing hands together until warm and apply over closed eyes.</a:t>
            </a:r>
          </a:p>
          <a:p>
            <a:pPr lvl="0"/>
            <a:r>
              <a:rPr lang="en-US" sz="1200" b="1" kern="1200" dirty="0" smtClean="0">
                <a:solidFill>
                  <a:schemeClr val="tx1"/>
                </a:solidFill>
                <a:latin typeface="+mn-lt"/>
                <a:ea typeface="+mn-ea"/>
                <a:cs typeface="+mn-cs"/>
              </a:rPr>
              <a:t>Focus your eyes by moving the eyes in big circles</a:t>
            </a:r>
            <a:r>
              <a:rPr lang="en-US" sz="1200" kern="1200" dirty="0" smtClean="0">
                <a:solidFill>
                  <a:schemeClr val="tx1"/>
                </a:solidFill>
                <a:latin typeface="+mn-lt"/>
                <a:ea typeface="+mn-ea"/>
                <a:cs typeface="+mn-cs"/>
              </a:rPr>
              <a:t> clockwise then counter-clockwise on each number as if there is a large clock in front of your eyes </a:t>
            </a:r>
          </a:p>
          <a:p>
            <a:pPr lvl="0"/>
            <a:r>
              <a:rPr lang="en-US" sz="1200" b="1" kern="1200" dirty="0" smtClean="0">
                <a:solidFill>
                  <a:schemeClr val="tx1"/>
                </a:solidFill>
                <a:latin typeface="+mn-lt"/>
                <a:ea typeface="+mn-ea"/>
                <a:cs typeface="+mn-cs"/>
              </a:rPr>
              <a:t>Get appropriate eyewear.</a:t>
            </a:r>
            <a:r>
              <a:rPr lang="en-US" sz="1200" kern="1200" dirty="0" smtClean="0">
                <a:solidFill>
                  <a:schemeClr val="tx1"/>
                </a:solidFill>
                <a:latin typeface="+mn-lt"/>
                <a:ea typeface="+mn-ea"/>
                <a:cs typeface="+mn-cs"/>
              </a:rPr>
              <a:t> If you wear glasses or contacts, make sure the correction is right for computer work. Most lenses are fitted for reading print and may not be optimal for computer work.</a:t>
            </a:r>
          </a:p>
          <a:p>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Neutral body positioning reduces stress and strain on the muscles, tendons, and skeletal system and reduces your risk of developing a musculoskeletal disorder (MSD). According to OSHA, consider the points</a:t>
            </a:r>
            <a:r>
              <a:rPr lang="en-US" sz="1400" baseline="0" dirty="0" smtClean="0"/>
              <a:t> listed on slides 7 and 8</a:t>
            </a:r>
            <a:r>
              <a:rPr lang="en-US" sz="1400" dirty="0" smtClean="0"/>
              <a:t> when attempting to maintain neutral body postures while working at the computer workstation.</a:t>
            </a:r>
          </a:p>
          <a:p>
            <a:r>
              <a:rPr lang="en-US" sz="1400" b="1" dirty="0" smtClean="0"/>
              <a:t>Tips for</a:t>
            </a:r>
            <a:r>
              <a:rPr lang="en-US" sz="1400" b="1" baseline="0" dirty="0" smtClean="0"/>
              <a:t> working at a station that is not your own.</a:t>
            </a:r>
          </a:p>
          <a:p>
            <a:r>
              <a:rPr lang="en-US" sz="1400" dirty="0" smtClean="0"/>
              <a:t>Prioritize in terms of what workstation features need to function best for your own needs and those of others who will be using the workstation.  For example, if you know that your computer will primarily be used for word processing, make sure that you have a good keyboard setup.  If it will be used primarily for web surfing, make sure that you have a good mouse/pointing device configuration. </a:t>
            </a:r>
          </a:p>
          <a:p>
            <a:endParaRPr lang="en-US" b="1" dirty="0" smtClean="0"/>
          </a:p>
        </p:txBody>
      </p:sp>
      <p:sp>
        <p:nvSpPr>
          <p:cNvPr id="4" name="Slide Number Placeholder 3"/>
          <p:cNvSpPr>
            <a:spLocks noGrp="1"/>
          </p:cNvSpPr>
          <p:nvPr>
            <p:ph type="sldNum" sz="quarter" idx="10"/>
          </p:nvPr>
        </p:nvSpPr>
        <p:spPr/>
        <p:txBody>
          <a:bodyPr/>
          <a:lstStyle/>
          <a:p>
            <a:fld id="{5F82EE92-33FA-4AC0-B5FA-0230823E03F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tips: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use a desktop keyboard or one that is placed on a conventional, articulating tray, position the keyboard/tray at the most negative slope possible.  You can tilt the keyboard tray away from you or place a book/wrist rest that is not too thick under the bottom area of the desktop keyboard in order to lift it. Wrist rests should generally not be used as actual resting places for your wrists.  This is because wrist rests, especially the very soft, cushioned kind, actually contour to the wrists and encourage wrist twisting movements. </a:t>
            </a:r>
          </a:p>
          <a:p>
            <a:r>
              <a:rPr lang="en-US" dirty="0" smtClean="0"/>
              <a:t>In the case of a desktop keyboard, you can also use a broad, flat wrist rest as a forearm support.  The wrist rest should be approximately the same thickness as the bottom of your keyboard.  Place the wrist rest midway between your wrists and elbow, but make sure that you are not compressing the area. </a:t>
            </a:r>
          </a:p>
          <a:p>
            <a:r>
              <a:rPr lang="en-US" dirty="0" smtClean="0"/>
              <a:t>If you don’t have a mouse tray, at least make sure that the mouse is close to the side of your body, so that your upper arm can remain relaxed and your posture can remain as neutral as possible. </a:t>
            </a:r>
          </a:p>
          <a:p>
            <a:r>
              <a:rPr lang="en-US" dirty="0" smtClean="0"/>
              <a:t>Never use the “legs” that many keyboards have attached to the upper part of their bottom surface.  Doing so would place the keyboard at a positive slope, which should be avoided. </a:t>
            </a:r>
          </a:p>
          <a:p>
            <a:r>
              <a:rPr lang="en-US" dirty="0" smtClean="0"/>
              <a:t>If you don’t have an adjustable chair, you can still try to accommodate people of various sizes by using a back and/or seat cushion.  You can also use a footrest (or a makeshift footrest, such as a pile of books or a box) for a child or a person of small stature.  Just make sure that the feet are supported and the area behind the knees is not compressed. </a:t>
            </a:r>
          </a:p>
          <a:p>
            <a:r>
              <a:rPr lang="en-US" b="1" dirty="0" smtClean="0"/>
              <a:t>Once you have configured your workspace, take your tape measure and insure that your monitor is now 18-28 inches away from your face and you can see 1-3 inches over the top.</a:t>
            </a:r>
            <a:endParaRPr lang="en-US" dirty="0"/>
          </a:p>
        </p:txBody>
      </p:sp>
      <p:sp>
        <p:nvSpPr>
          <p:cNvPr id="4" name="Slide Number Placeholder 3"/>
          <p:cNvSpPr>
            <a:spLocks noGrp="1"/>
          </p:cNvSpPr>
          <p:nvPr>
            <p:ph type="sldNum" sz="quarter" idx="10"/>
          </p:nvPr>
        </p:nvSpPr>
        <p:spPr/>
        <p:txBody>
          <a:bodyPr/>
          <a:lstStyle/>
          <a:p>
            <a:fld id="{5F82EE92-33FA-4AC0-B5FA-0230823E03F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4D756-DCC9-4859-8E70-FA0F981104DD}" type="datetimeFigureOut">
              <a:rPr lang="en-US" smtClean="0"/>
              <a:pPr/>
              <a:t>7/28/2014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49E859-3281-4F79-82F7-87A6C37F6D8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4D756-DCC9-4859-8E70-FA0F981104DD}" type="datetimeFigureOut">
              <a:rPr lang="en-US" smtClean="0"/>
              <a:pPr/>
              <a:t>7/28/2014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9E859-3281-4F79-82F7-87A6C37F6D8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http://ttusafety.files.wordpress.com/2013/09/img_0457.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url=http://www.mirror.co.uk/news/weird-news/john-doyle-wants-eye-popping-world-2245448&amp;rct=j&amp;frm=1&amp;q=&amp;esrc=s&amp;sa=U&amp;ei=RfjIU9iCOfLmsATd1YDICQ&amp;ved=0CDAQ9QEwDTgU&amp;usg=AFQjCNEG5QZK2BRN3acbJV7FyZQTbcnu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76600"/>
            <a:ext cx="7772400" cy="1470025"/>
          </a:xfrm>
        </p:spPr>
        <p:txBody>
          <a:bodyPr/>
          <a:lstStyle/>
          <a:p>
            <a:r>
              <a:rPr lang="en-US" dirty="0" smtClean="0"/>
              <a:t>WellGOnomics</a:t>
            </a:r>
            <a:endParaRPr lang="en-US" dirty="0"/>
          </a:p>
        </p:txBody>
      </p:sp>
      <p:sp>
        <p:nvSpPr>
          <p:cNvPr id="3" name="Subtitle 2"/>
          <p:cNvSpPr>
            <a:spLocks noGrp="1"/>
          </p:cNvSpPr>
          <p:nvPr>
            <p:ph type="subTitle" idx="1"/>
          </p:nvPr>
        </p:nvSpPr>
        <p:spPr>
          <a:xfrm>
            <a:off x="1447800" y="4876800"/>
            <a:ext cx="6400800" cy="1752600"/>
          </a:xfrm>
        </p:spPr>
        <p:txBody>
          <a:bodyPr/>
          <a:lstStyle/>
          <a:p>
            <a:r>
              <a:rPr lang="en-US" dirty="0" smtClean="0">
                <a:latin typeface="Segoe Print" pitchFamily="2" charset="0"/>
              </a:rPr>
              <a:t>How We Move Matters</a:t>
            </a:r>
            <a:endParaRPr lang="en-US" dirty="0">
              <a:latin typeface="Segoe Print" pitchFamily="2" charset="0"/>
            </a:endParaRPr>
          </a:p>
        </p:txBody>
      </p:sp>
      <p:pic>
        <p:nvPicPr>
          <p:cNvPr id="4" name="Picture 3" descr="CHLOGVA blue and green copy.jpg"/>
          <p:cNvPicPr>
            <a:picLocks noChangeAspect="1"/>
          </p:cNvPicPr>
          <p:nvPr/>
        </p:nvPicPr>
        <p:blipFill>
          <a:blip r:embed="rId3" cstate="print"/>
          <a:stretch>
            <a:fillRect/>
          </a:stretch>
        </p:blipFill>
        <p:spPr>
          <a:xfrm>
            <a:off x="7543800" y="5867400"/>
            <a:ext cx="1381125" cy="767292"/>
          </a:xfrm>
          <a:prstGeom prst="rect">
            <a:avLst/>
          </a:prstGeom>
        </p:spPr>
      </p:pic>
      <p:pic>
        <p:nvPicPr>
          <p:cNvPr id="5" name="Picture 4"/>
          <p:cNvPicPr/>
          <p:nvPr/>
        </p:nvPicPr>
        <p:blipFill>
          <a:blip r:embed="rId4" cstate="print"/>
          <a:srcRect/>
          <a:stretch>
            <a:fillRect/>
          </a:stretch>
        </p:blipFill>
        <p:spPr bwMode="auto">
          <a:xfrm>
            <a:off x="3733800" y="457200"/>
            <a:ext cx="1905000" cy="3124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Ergonomics</a:t>
            </a:r>
            <a:endParaRPr lang="en-US" dirty="0"/>
          </a:p>
        </p:txBody>
      </p:sp>
      <p:sp>
        <p:nvSpPr>
          <p:cNvPr id="3" name="Content Placeholder 2"/>
          <p:cNvSpPr>
            <a:spLocks noGrp="1"/>
          </p:cNvSpPr>
          <p:nvPr>
            <p:ph sz="half" idx="1"/>
          </p:nvPr>
        </p:nvSpPr>
        <p:spPr/>
        <p:txBody>
          <a:bodyPr>
            <a:normAutofit/>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What is Environmental Ergonomics?</a:t>
            </a:r>
            <a:endParaRPr lang="en-US" dirty="0"/>
          </a:p>
        </p:txBody>
      </p:sp>
      <p:pic>
        <p:nvPicPr>
          <p:cNvPr id="5" name="Content Placeholder 4" descr="ergonomics_simpsons_poster_s1112__53445 (1).gif"/>
          <p:cNvPicPr>
            <a:picLocks noGrp="1" noChangeAspect="1"/>
          </p:cNvPicPr>
          <p:nvPr>
            <p:ph sz="half" idx="2"/>
          </p:nvPr>
        </p:nvPicPr>
        <p:blipFill>
          <a:blip r:embed="rId3" cstate="print"/>
          <a:stretch>
            <a:fillRect/>
          </a:stretch>
        </p:blipFill>
        <p:spPr>
          <a:xfrm>
            <a:off x="4932547" y="1600200"/>
            <a:ext cx="3469905"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Ergonomics</a:t>
            </a:r>
            <a:endParaRPr lang="en-US" dirty="0"/>
          </a:p>
        </p:txBody>
      </p:sp>
      <p:sp>
        <p:nvSpPr>
          <p:cNvPr id="3" name="Content Placeholder 2"/>
          <p:cNvSpPr>
            <a:spLocks noGrp="1"/>
          </p:cNvSpPr>
          <p:nvPr>
            <p:ph sz="half" idx="1"/>
          </p:nvPr>
        </p:nvSpPr>
        <p:spPr>
          <a:xfrm>
            <a:off x="457200" y="1295400"/>
            <a:ext cx="7924800" cy="2133600"/>
          </a:xfrm>
        </p:spPr>
        <p:txBody>
          <a:bodyPr/>
          <a:lstStyle/>
          <a:p>
            <a:pPr algn="ctr"/>
            <a:r>
              <a:rPr lang="en-US" dirty="0" smtClean="0"/>
              <a:t>Hearing/Noise/Vibration</a:t>
            </a:r>
          </a:p>
          <a:p>
            <a:pPr algn="ctr"/>
            <a:r>
              <a:rPr lang="en-US" dirty="0" smtClean="0"/>
              <a:t>Lighting</a:t>
            </a:r>
          </a:p>
          <a:p>
            <a:pPr algn="ctr"/>
            <a:r>
              <a:rPr lang="en-US" dirty="0" smtClean="0"/>
              <a:t>Climate/Air Quality</a:t>
            </a:r>
          </a:p>
          <a:p>
            <a:pPr algn="ctr"/>
            <a:r>
              <a:rPr lang="en-US" dirty="0" smtClean="0"/>
              <a:t>Cleanliness and odors</a:t>
            </a:r>
          </a:p>
        </p:txBody>
      </p:sp>
      <p:pic>
        <p:nvPicPr>
          <p:cNvPr id="5" name="Content Placeholder 4" descr="ergonomics2.jpg"/>
          <p:cNvPicPr>
            <a:picLocks noGrp="1" noChangeAspect="1"/>
          </p:cNvPicPr>
          <p:nvPr>
            <p:ph sz="half" idx="2"/>
          </p:nvPr>
        </p:nvPicPr>
        <p:blipFill>
          <a:blip r:embed="rId3" cstate="print"/>
          <a:stretch>
            <a:fillRect/>
          </a:stretch>
        </p:blipFill>
        <p:spPr>
          <a:xfrm>
            <a:off x="2438400" y="3581400"/>
            <a:ext cx="4267200" cy="298047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Still Standing… (Great!)</a:t>
            </a:r>
            <a:endParaRPr lang="en-US" dirty="0"/>
          </a:p>
        </p:txBody>
      </p:sp>
      <p:sp>
        <p:nvSpPr>
          <p:cNvPr id="3" name="Content Placeholder 2"/>
          <p:cNvSpPr>
            <a:spLocks noGrp="1"/>
          </p:cNvSpPr>
          <p:nvPr>
            <p:ph sz="half" idx="1"/>
          </p:nvPr>
        </p:nvSpPr>
        <p:spPr/>
        <p:txBody>
          <a:bodyPr/>
          <a:lstStyle/>
          <a:p>
            <a:r>
              <a:rPr lang="en-US" dirty="0" smtClean="0"/>
              <a:t>Organize your work space</a:t>
            </a:r>
          </a:p>
          <a:p>
            <a:r>
              <a:rPr lang="en-US" dirty="0" smtClean="0"/>
              <a:t>Change your position, shift your weight</a:t>
            </a:r>
          </a:p>
          <a:p>
            <a:r>
              <a:rPr lang="en-US" dirty="0" smtClean="0"/>
              <a:t>Support can be helpful</a:t>
            </a:r>
          </a:p>
          <a:p>
            <a:r>
              <a:rPr lang="en-US" dirty="0" smtClean="0"/>
              <a:t>Good shoes can make a big difference</a:t>
            </a:r>
            <a:endParaRPr lang="en-US" dirty="0"/>
          </a:p>
        </p:txBody>
      </p:sp>
      <p:pic>
        <p:nvPicPr>
          <p:cNvPr id="1026" name="Picture 2" descr="C:\Users\ggv99306\Desktop\randall_color_standing8x10.jpg"/>
          <p:cNvPicPr>
            <a:picLocks noGrp="1" noChangeAspect="1" noChangeArrowheads="1"/>
          </p:cNvPicPr>
          <p:nvPr>
            <p:ph sz="half" idx="2"/>
          </p:nvPr>
        </p:nvPicPr>
        <p:blipFill>
          <a:blip r:embed="rId3" cstate="print"/>
          <a:srcRect/>
          <a:stretch>
            <a:fillRect/>
          </a:stretch>
        </p:blipFill>
        <p:spPr bwMode="auto">
          <a:xfrm>
            <a:off x="6781799" y="1600201"/>
            <a:ext cx="1696085" cy="2120106"/>
          </a:xfrm>
          <a:prstGeom prst="rect">
            <a:avLst/>
          </a:prstGeom>
          <a:noFill/>
        </p:spPr>
      </p:pic>
      <p:pic>
        <p:nvPicPr>
          <p:cNvPr id="6" name="Picture 5" descr="susan-miller-blue-standing.jpg"/>
          <p:cNvPicPr>
            <a:picLocks noChangeAspect="1"/>
          </p:cNvPicPr>
          <p:nvPr/>
        </p:nvPicPr>
        <p:blipFill>
          <a:blip r:embed="rId4" cstate="print"/>
          <a:stretch>
            <a:fillRect/>
          </a:stretch>
        </p:blipFill>
        <p:spPr>
          <a:xfrm>
            <a:off x="5105400" y="3505200"/>
            <a:ext cx="1468669" cy="29150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Cautiously</a:t>
            </a:r>
            <a:endParaRPr lang="en-US" dirty="0"/>
          </a:p>
        </p:txBody>
      </p:sp>
      <p:sp>
        <p:nvSpPr>
          <p:cNvPr id="3" name="Content Placeholder 2"/>
          <p:cNvSpPr>
            <a:spLocks noGrp="1"/>
          </p:cNvSpPr>
          <p:nvPr>
            <p:ph idx="1"/>
          </p:nvPr>
        </p:nvSpPr>
        <p:spPr>
          <a:xfrm>
            <a:off x="2286000" y="1600200"/>
            <a:ext cx="6629400" cy="4525963"/>
          </a:xfrm>
        </p:spPr>
        <p:txBody>
          <a:bodyPr>
            <a:normAutofit/>
          </a:bodyPr>
          <a:lstStyle/>
          <a:p>
            <a:r>
              <a:rPr lang="en-US" dirty="0" smtClean="0"/>
              <a:t>Warm up first</a:t>
            </a:r>
          </a:p>
          <a:p>
            <a:r>
              <a:rPr lang="en-US" dirty="0" smtClean="0"/>
              <a:t>Start with knees bent and curved spine</a:t>
            </a:r>
          </a:p>
          <a:p>
            <a:r>
              <a:rPr lang="en-US" dirty="0" smtClean="0"/>
              <a:t>Push up with legs—not arms and back</a:t>
            </a:r>
          </a:p>
          <a:p>
            <a:r>
              <a:rPr lang="en-US" dirty="0" smtClean="0"/>
              <a:t>Build a bridge</a:t>
            </a:r>
          </a:p>
          <a:p>
            <a:r>
              <a:rPr lang="en-US" dirty="0" smtClean="0"/>
              <a:t>Keep heavy/bulky loads next to you</a:t>
            </a:r>
          </a:p>
          <a:p>
            <a:r>
              <a:rPr lang="en-US" dirty="0" smtClean="0"/>
              <a:t>Push rather than pull</a:t>
            </a:r>
          </a:p>
          <a:p>
            <a:endParaRPr lang="en-US" dirty="0"/>
          </a:p>
        </p:txBody>
      </p:sp>
      <p:pic>
        <p:nvPicPr>
          <p:cNvPr id="4" name="Picture 3" descr="lifting.jpg"/>
          <p:cNvPicPr>
            <a:picLocks noChangeAspect="1"/>
          </p:cNvPicPr>
          <p:nvPr/>
        </p:nvPicPr>
        <p:blipFill>
          <a:blip r:embed="rId3" cstate="print"/>
          <a:stretch>
            <a:fillRect/>
          </a:stretch>
        </p:blipFill>
        <p:spPr>
          <a:xfrm>
            <a:off x="381000" y="2514600"/>
            <a:ext cx="1743075" cy="26193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171700" y="2781300"/>
            <a:ext cx="6324600" cy="1219200"/>
          </a:xfrm>
        </p:spPr>
        <p:txBody>
          <a:bodyPr>
            <a:normAutofit/>
          </a:bodyPr>
          <a:lstStyle/>
          <a:p>
            <a:r>
              <a:rPr lang="en-US" sz="6000" dirty="0" smtClean="0"/>
              <a:t>And S-T-R-E-T-C-H</a:t>
            </a:r>
            <a:endParaRPr lang="en-US" sz="6000" dirty="0"/>
          </a:p>
        </p:txBody>
      </p:sp>
      <p:pic>
        <p:nvPicPr>
          <p:cNvPr id="5" name="Picture 2" descr="http://ttusafety.files.wordpress.com/2013/11/desk_stretches_final_wm.jpg"/>
          <p:cNvPicPr>
            <a:picLocks noChangeAspect="1" noChangeArrowheads="1"/>
          </p:cNvPicPr>
          <p:nvPr/>
        </p:nvPicPr>
        <p:blipFill>
          <a:blip r:embed="rId3" cstate="print"/>
          <a:srcRect/>
          <a:stretch>
            <a:fillRect/>
          </a:stretch>
        </p:blipFill>
        <p:spPr bwMode="auto">
          <a:xfrm>
            <a:off x="2133600" y="210979"/>
            <a:ext cx="4953000" cy="64079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Suffering </a:t>
            </a:r>
            <a:r>
              <a:rPr lang="en-US" sz="3600" b="1" dirty="0"/>
              <a:t>from Techno Stress or Distress</a:t>
            </a:r>
            <a:r>
              <a:rPr lang="en-US" sz="3600" b="1" dirty="0" smtClean="0"/>
              <a:t>?</a:t>
            </a:r>
            <a:endParaRPr lang="en-US"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sz="3200" dirty="0" smtClean="0"/>
              <a:t>Unnatural posture and positions</a:t>
            </a:r>
          </a:p>
          <a:p>
            <a:r>
              <a:rPr lang="en-US" sz="3200" dirty="0" smtClean="0"/>
              <a:t>Repetitive motions</a:t>
            </a:r>
          </a:p>
          <a:p>
            <a:r>
              <a:rPr lang="en-US" sz="3200" dirty="0" smtClean="0"/>
              <a:t>Integral part of our lifestyle during and outside of work</a:t>
            </a:r>
            <a:endParaRPr lang="en-US" sz="3200" dirty="0"/>
          </a:p>
        </p:txBody>
      </p:sp>
      <p:pic>
        <p:nvPicPr>
          <p:cNvPr id="5" name="Content Placeholder 4" descr="technostress 5.jpg"/>
          <p:cNvPicPr>
            <a:picLocks noGrp="1"/>
          </p:cNvPicPr>
          <p:nvPr>
            <p:ph sz="half" idx="2"/>
          </p:nvPr>
        </p:nvPicPr>
        <p:blipFill>
          <a:blip r:embed="rId3" cstate="print"/>
          <a:stretch>
            <a:fillRect/>
          </a:stretch>
        </p:blipFill>
        <p:spPr>
          <a:xfrm>
            <a:off x="2743200" y="3429000"/>
            <a:ext cx="5029200" cy="3047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Texting Tips</a:t>
            </a:r>
            <a:endParaRPr lang="en-US" sz="5400" dirty="0"/>
          </a:p>
        </p:txBody>
      </p:sp>
      <p:sp>
        <p:nvSpPr>
          <p:cNvPr id="4" name="Content Placeholder 3"/>
          <p:cNvSpPr>
            <a:spLocks noGrp="1"/>
          </p:cNvSpPr>
          <p:nvPr>
            <p:ph sz="half" idx="2"/>
          </p:nvPr>
        </p:nvSpPr>
        <p:spPr>
          <a:xfrm>
            <a:off x="3886200" y="1447800"/>
            <a:ext cx="4800600" cy="5181600"/>
          </a:xfrm>
        </p:spPr>
        <p:txBody>
          <a:bodyPr>
            <a:normAutofit fontScale="25000" lnSpcReduction="20000"/>
          </a:bodyPr>
          <a:lstStyle/>
          <a:p>
            <a:r>
              <a:rPr lang="en-US" sz="10400" dirty="0" smtClean="0"/>
              <a:t>Reduce </a:t>
            </a:r>
            <a:r>
              <a:rPr lang="en-US" sz="10400" dirty="0"/>
              <a:t>your keystrokes. </a:t>
            </a:r>
            <a:r>
              <a:rPr lang="en-US" sz="10400" dirty="0" smtClean="0"/>
              <a:t>Keep </a:t>
            </a:r>
            <a:r>
              <a:rPr lang="en-US" sz="10400" dirty="0"/>
              <a:t>your messages brief.</a:t>
            </a:r>
          </a:p>
          <a:p>
            <a:r>
              <a:rPr lang="en-US" sz="10400" dirty="0" smtClean="0">
                <a:solidFill>
                  <a:schemeClr val="accent5">
                    <a:lumMod val="40000"/>
                    <a:lumOff val="60000"/>
                  </a:schemeClr>
                </a:solidFill>
              </a:rPr>
              <a:t>Take </a:t>
            </a:r>
            <a:r>
              <a:rPr lang="en-US" sz="10400" dirty="0">
                <a:solidFill>
                  <a:schemeClr val="accent5">
                    <a:lumMod val="40000"/>
                    <a:lumOff val="60000"/>
                  </a:schemeClr>
                </a:solidFill>
              </a:rPr>
              <a:t>advantage of word prediction or auto complete tools </a:t>
            </a:r>
            <a:endParaRPr lang="en-US" sz="10400" dirty="0" smtClean="0">
              <a:solidFill>
                <a:schemeClr val="accent5">
                  <a:lumMod val="40000"/>
                  <a:lumOff val="60000"/>
                </a:schemeClr>
              </a:solidFill>
            </a:endParaRPr>
          </a:p>
          <a:p>
            <a:r>
              <a:rPr lang="en-US" sz="10400" dirty="0" smtClean="0"/>
              <a:t>Pick a device </a:t>
            </a:r>
            <a:r>
              <a:rPr lang="en-US" sz="10400" dirty="0"/>
              <a:t>that has a full keyboard. </a:t>
            </a:r>
          </a:p>
          <a:p>
            <a:r>
              <a:rPr lang="en-US" sz="10400" dirty="0" smtClean="0">
                <a:solidFill>
                  <a:schemeClr val="accent5">
                    <a:lumMod val="40000"/>
                    <a:lumOff val="60000"/>
                  </a:schemeClr>
                </a:solidFill>
              </a:rPr>
              <a:t>Use </a:t>
            </a:r>
            <a:r>
              <a:rPr lang="en-US" sz="10400" dirty="0">
                <a:solidFill>
                  <a:schemeClr val="accent5">
                    <a:lumMod val="40000"/>
                    <a:lumOff val="60000"/>
                  </a:schemeClr>
                </a:solidFill>
              </a:rPr>
              <a:t>shortcuts</a:t>
            </a:r>
            <a:r>
              <a:rPr lang="en-US" sz="10400" dirty="0" smtClean="0">
                <a:solidFill>
                  <a:schemeClr val="accent5">
                    <a:lumMod val="40000"/>
                    <a:lumOff val="60000"/>
                  </a:schemeClr>
                </a:solidFill>
              </a:rPr>
              <a:t>.</a:t>
            </a:r>
            <a:endParaRPr lang="en-US" sz="10400" dirty="0">
              <a:solidFill>
                <a:schemeClr val="accent5">
                  <a:lumMod val="40000"/>
                  <a:lumOff val="60000"/>
                </a:schemeClr>
              </a:solidFill>
            </a:endParaRPr>
          </a:p>
          <a:p>
            <a:r>
              <a:rPr lang="en-US" sz="10400" dirty="0" smtClean="0"/>
              <a:t>Use </a:t>
            </a:r>
            <a:r>
              <a:rPr lang="en-US" sz="10400" dirty="0"/>
              <a:t>a neutral grip when holding the device. </a:t>
            </a:r>
          </a:p>
          <a:p>
            <a:r>
              <a:rPr lang="en-US" sz="10400" dirty="0" smtClean="0">
                <a:solidFill>
                  <a:schemeClr val="accent5">
                    <a:lumMod val="40000"/>
                    <a:lumOff val="60000"/>
                  </a:schemeClr>
                </a:solidFill>
              </a:rPr>
              <a:t>Maintain </a:t>
            </a:r>
            <a:r>
              <a:rPr lang="en-US" sz="10400" dirty="0">
                <a:solidFill>
                  <a:schemeClr val="accent5">
                    <a:lumMod val="40000"/>
                    <a:lumOff val="60000"/>
                  </a:schemeClr>
                </a:solidFill>
              </a:rPr>
              <a:t>an upright posture while texting. </a:t>
            </a:r>
            <a:endParaRPr lang="en-US" sz="10400" dirty="0" smtClean="0">
              <a:solidFill>
                <a:schemeClr val="accent5">
                  <a:lumMod val="40000"/>
                  <a:lumOff val="60000"/>
                </a:schemeClr>
              </a:solidFill>
            </a:endParaRPr>
          </a:p>
          <a:p>
            <a:r>
              <a:rPr lang="en-US" sz="10400" dirty="0" smtClean="0"/>
              <a:t>Rest </a:t>
            </a:r>
            <a:r>
              <a:rPr lang="en-US" sz="10400" dirty="0"/>
              <a:t>the thumb by using alternative fingers.</a:t>
            </a:r>
          </a:p>
          <a:p>
            <a:endParaRPr lang="en-US" dirty="0"/>
          </a:p>
        </p:txBody>
      </p:sp>
      <p:pic>
        <p:nvPicPr>
          <p:cNvPr id="25602" name="Picture 2" descr="C:\Users\ggv99306\AppData\Local\Microsoft\Windows\Temporary Internet Files\Content.IE5\H0GIPBXH\MP910216413[1].png"/>
          <p:cNvPicPr>
            <a:picLocks noGrp="1" noChangeAspect="1" noChangeArrowheads="1"/>
          </p:cNvPicPr>
          <p:nvPr>
            <p:ph sz="half" idx="1"/>
          </p:nvPr>
        </p:nvPicPr>
        <p:blipFill>
          <a:blip r:embed="rId3" cstate="print"/>
          <a:srcRect/>
          <a:stretch>
            <a:fillRect/>
          </a:stretch>
        </p:blipFill>
        <p:spPr bwMode="auto">
          <a:xfrm>
            <a:off x="45070" y="838200"/>
            <a:ext cx="3688729" cy="3213544"/>
          </a:xfrm>
          <a:prstGeom prst="rect">
            <a:avLst/>
          </a:prstGeom>
          <a:noFill/>
        </p:spPr>
      </p:pic>
      <p:pic>
        <p:nvPicPr>
          <p:cNvPr id="25605" name="Picture 5" descr="C:\Users\ggv99306\AppData\Local\Microsoft\Windows\Temporary Internet Files\Content.IE5\89AVH30T\MP900442361[1].jpg"/>
          <p:cNvPicPr>
            <a:picLocks noChangeAspect="1" noChangeArrowheads="1"/>
          </p:cNvPicPr>
          <p:nvPr/>
        </p:nvPicPr>
        <p:blipFill>
          <a:blip r:embed="rId4" cstate="print"/>
          <a:srcRect/>
          <a:stretch>
            <a:fillRect/>
          </a:stretch>
        </p:blipFill>
        <p:spPr bwMode="auto">
          <a:xfrm>
            <a:off x="1905000" y="3733800"/>
            <a:ext cx="1831298" cy="278279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Texting Tips</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Keyboard Users</a:t>
            </a:r>
          </a:p>
          <a:p>
            <a:r>
              <a:rPr lang="en-US" dirty="0" smtClean="0"/>
              <a:t> </a:t>
            </a:r>
            <a:r>
              <a:rPr lang="en-US" dirty="0"/>
              <a:t>Type using the pad of your fingertip. </a:t>
            </a:r>
            <a:endParaRPr lang="en-US" dirty="0" smtClean="0"/>
          </a:p>
          <a:p>
            <a:r>
              <a:rPr lang="en-US" dirty="0" smtClean="0"/>
              <a:t>Avoid </a:t>
            </a:r>
            <a:r>
              <a:rPr lang="en-US" dirty="0"/>
              <a:t>using the tip of your fingernails. This can create an awkward bent position for your thumb which can lead to possible discomfort.</a:t>
            </a:r>
          </a:p>
          <a:p>
            <a:pPr>
              <a:buNone/>
            </a:pP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solidFill>
                  <a:schemeClr val="accent5">
                    <a:lumMod val="40000"/>
                    <a:lumOff val="60000"/>
                  </a:schemeClr>
                </a:solidFill>
              </a:rPr>
              <a:t>Touch Screen Users</a:t>
            </a:r>
          </a:p>
          <a:p>
            <a:r>
              <a:rPr lang="en-US" dirty="0" smtClean="0">
                <a:solidFill>
                  <a:schemeClr val="accent5">
                    <a:lumMod val="40000"/>
                    <a:lumOff val="60000"/>
                  </a:schemeClr>
                </a:solidFill>
              </a:rPr>
              <a:t>Use </a:t>
            </a:r>
            <a:r>
              <a:rPr lang="en-US" dirty="0">
                <a:solidFill>
                  <a:schemeClr val="accent5">
                    <a:lumMod val="40000"/>
                    <a:lumOff val="60000"/>
                  </a:schemeClr>
                </a:solidFill>
              </a:rPr>
              <a:t>your phone in a vertical position while typing (small screen view); this will reduce the amount of reaching space your thumb will have to cover to push a key.</a:t>
            </a:r>
          </a:p>
          <a:p>
            <a:r>
              <a:rPr lang="en-US" dirty="0" smtClean="0">
                <a:solidFill>
                  <a:schemeClr val="accent5">
                    <a:lumMod val="40000"/>
                    <a:lumOff val="60000"/>
                  </a:schemeClr>
                </a:solidFill>
              </a:rPr>
              <a:t>If </a:t>
            </a:r>
            <a:r>
              <a:rPr lang="en-US" dirty="0">
                <a:solidFill>
                  <a:schemeClr val="accent5">
                    <a:lumMod val="40000"/>
                    <a:lumOff val="60000"/>
                  </a:schemeClr>
                </a:solidFill>
              </a:rPr>
              <a:t>you do have thumb or wrist pain, don’t plan to compensate with a stylus or pen as touch screens are heat sensitive and will not recognize anything but a fingertip.</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57200" y="381000"/>
            <a:ext cx="8229600" cy="6248400"/>
          </a:xfrm>
        </p:spPr>
        <p:txBody>
          <a:bodyPr>
            <a:normAutofit/>
          </a:bodyPr>
          <a:lstStyle/>
          <a:p>
            <a:pPr algn="ctr">
              <a:buNone/>
            </a:pPr>
            <a:r>
              <a:rPr lang="en-US" b="1" dirty="0"/>
              <a:t>SMARTPHONES AND TABLETS SHOULD NOT BE USED FOR EXTENDED COMPUTER </a:t>
            </a:r>
            <a:r>
              <a:rPr lang="en-US" b="1" dirty="0" smtClean="0"/>
              <a:t>WORK.</a:t>
            </a:r>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a:p>
          <a:p>
            <a:pPr algn="ctr">
              <a:buNone/>
            </a:pPr>
            <a:endParaRPr lang="en-US" b="1" dirty="0" smtClean="0"/>
          </a:p>
          <a:p>
            <a:pPr algn="ctr">
              <a:buNone/>
            </a:pPr>
            <a:r>
              <a:rPr lang="en-US" b="1" dirty="0" smtClean="0"/>
              <a:t> </a:t>
            </a:r>
            <a:r>
              <a:rPr lang="en-US" b="1" dirty="0"/>
              <a:t>USE </a:t>
            </a:r>
            <a:r>
              <a:rPr lang="en-US" b="1" dirty="0" smtClean="0"/>
              <a:t>A DESKTOP/LAPTOP </a:t>
            </a:r>
            <a:r>
              <a:rPr lang="en-US" b="1" dirty="0"/>
              <a:t>COMPUTER AND ENSURE A PROPER ERGONOMIC SETUP</a:t>
            </a:r>
            <a:r>
              <a:rPr lang="en-US" b="1" dirty="0" smtClean="0"/>
              <a:t>.</a:t>
            </a:r>
            <a:endParaRPr lang="en-US" dirty="0"/>
          </a:p>
        </p:txBody>
      </p:sp>
      <p:pic>
        <p:nvPicPr>
          <p:cNvPr id="7" name="Picture 6" descr="desktop 2.jpg"/>
          <p:cNvPicPr>
            <a:picLocks noChangeAspect="1"/>
          </p:cNvPicPr>
          <p:nvPr/>
        </p:nvPicPr>
        <p:blipFill>
          <a:blip r:embed="rId3" cstate="print"/>
          <a:stretch>
            <a:fillRect/>
          </a:stretch>
        </p:blipFill>
        <p:spPr>
          <a:xfrm>
            <a:off x="2667000" y="1841500"/>
            <a:ext cx="3810000" cy="317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Smart Phone Smartie</a:t>
            </a:r>
            <a:endParaRPr lang="en-US" dirty="0"/>
          </a:p>
        </p:txBody>
      </p:sp>
      <p:sp>
        <p:nvSpPr>
          <p:cNvPr id="3" name="Content Placeholder 2"/>
          <p:cNvSpPr>
            <a:spLocks noGrp="1"/>
          </p:cNvSpPr>
          <p:nvPr>
            <p:ph idx="1"/>
          </p:nvPr>
        </p:nvSpPr>
        <p:spPr/>
        <p:txBody>
          <a:bodyPr>
            <a:normAutofit lnSpcReduction="10000"/>
          </a:bodyPr>
          <a:lstStyle/>
          <a:p>
            <a:r>
              <a:rPr lang="en-US" dirty="0" smtClean="0"/>
              <a:t>Use </a:t>
            </a:r>
            <a:r>
              <a:rPr lang="en-US" dirty="0"/>
              <a:t>hands free devices to eliminate awkward, static postures ‐ especially during long phone calls.</a:t>
            </a:r>
          </a:p>
          <a:p>
            <a:r>
              <a:rPr lang="en-US" dirty="0" smtClean="0">
                <a:solidFill>
                  <a:schemeClr val="accent5">
                    <a:lumMod val="40000"/>
                    <a:lumOff val="60000"/>
                  </a:schemeClr>
                </a:solidFill>
              </a:rPr>
              <a:t>Limit </a:t>
            </a:r>
            <a:r>
              <a:rPr lang="en-US" dirty="0">
                <a:solidFill>
                  <a:schemeClr val="accent5">
                    <a:lumMod val="40000"/>
                    <a:lumOff val="60000"/>
                  </a:schemeClr>
                </a:solidFill>
              </a:rPr>
              <a:t>duration and frequency of calls, texts, and emails.</a:t>
            </a:r>
          </a:p>
          <a:p>
            <a:r>
              <a:rPr lang="en-US" dirty="0" smtClean="0"/>
              <a:t>Maintain </a:t>
            </a:r>
            <a:r>
              <a:rPr lang="en-US" dirty="0"/>
              <a:t>neutral wrist posture and alternate hands when holding devices.</a:t>
            </a:r>
          </a:p>
          <a:p>
            <a:r>
              <a:rPr lang="en-US" dirty="0" smtClean="0">
                <a:solidFill>
                  <a:schemeClr val="accent5">
                    <a:lumMod val="40000"/>
                    <a:lumOff val="60000"/>
                  </a:schemeClr>
                </a:solidFill>
              </a:rPr>
              <a:t>GENERAL </a:t>
            </a:r>
            <a:r>
              <a:rPr lang="en-US" dirty="0">
                <a:solidFill>
                  <a:schemeClr val="accent5">
                    <a:lumMod val="40000"/>
                    <a:lumOff val="60000"/>
                  </a:schemeClr>
                </a:solidFill>
              </a:rPr>
              <a:t>SAFETY REMINDER: </a:t>
            </a:r>
            <a:r>
              <a:rPr lang="en-US" dirty="0" smtClean="0">
                <a:solidFill>
                  <a:schemeClr val="accent5">
                    <a:lumMod val="40000"/>
                    <a:lumOff val="60000"/>
                  </a:schemeClr>
                </a:solidFill>
              </a:rPr>
              <a:t>Avoid </a:t>
            </a:r>
            <a:r>
              <a:rPr lang="en-US" dirty="0">
                <a:solidFill>
                  <a:schemeClr val="accent5">
                    <a:lumMod val="40000"/>
                    <a:lumOff val="60000"/>
                  </a:schemeClr>
                </a:solidFill>
              </a:rPr>
              <a:t>mobile phone use when walking, driving, or biking.</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you do affects how you feel</a:t>
            </a:r>
            <a:endParaRPr lang="en-US" dirty="0"/>
          </a:p>
        </p:txBody>
      </p:sp>
      <p:pic>
        <p:nvPicPr>
          <p:cNvPr id="1032" name="Picture 8" descr="C:\Users\ggv99306\AppData\Local\Microsoft\Windows\Temporary Internet Files\Content.IE5\DY18CIO0\MP900424376[1].jpg"/>
          <p:cNvPicPr>
            <a:picLocks noGrp="1" noChangeAspect="1" noChangeArrowheads="1"/>
          </p:cNvPicPr>
          <p:nvPr>
            <p:ph sz="half" idx="2"/>
          </p:nvPr>
        </p:nvPicPr>
        <p:blipFill>
          <a:blip r:embed="rId3" cstate="print"/>
          <a:srcRect/>
          <a:stretch>
            <a:fillRect/>
          </a:stretch>
        </p:blipFill>
        <p:spPr bwMode="auto">
          <a:xfrm>
            <a:off x="4648200" y="1843881"/>
            <a:ext cx="4038600" cy="4038600"/>
          </a:xfrm>
          <a:prstGeom prst="rect">
            <a:avLst/>
          </a:prstGeom>
          <a:noFill/>
        </p:spPr>
      </p:pic>
      <p:pic>
        <p:nvPicPr>
          <p:cNvPr id="1033" name="Picture 9" descr="C:\Users\ggv99306\AppData\Local\Microsoft\Windows\Temporary Internet Files\Content.IE5\89AVH30T\MC900439943[1].wmf"/>
          <p:cNvPicPr>
            <a:picLocks noGrp="1" noChangeAspect="1" noChangeArrowheads="1"/>
          </p:cNvPicPr>
          <p:nvPr>
            <p:ph sz="half" idx="1"/>
          </p:nvPr>
        </p:nvPicPr>
        <p:blipFill>
          <a:blip r:embed="rId4" cstate="print"/>
          <a:srcRect/>
          <a:stretch>
            <a:fillRect/>
          </a:stretch>
        </p:blipFill>
        <p:spPr bwMode="auto">
          <a:xfrm>
            <a:off x="533400" y="1676400"/>
            <a:ext cx="1600200" cy="2097066"/>
          </a:xfrm>
          <a:prstGeom prst="rect">
            <a:avLst/>
          </a:prstGeom>
          <a:noFill/>
        </p:spPr>
      </p:pic>
      <p:pic>
        <p:nvPicPr>
          <p:cNvPr id="1034" name="Picture 10" descr="C:\Users\ggv99306\AppData\Local\Microsoft\Windows\Temporary Internet Files\Content.IE5\H0GIPBXH\MP900409652[1].jpg"/>
          <p:cNvPicPr>
            <a:picLocks noChangeAspect="1" noChangeArrowheads="1"/>
          </p:cNvPicPr>
          <p:nvPr/>
        </p:nvPicPr>
        <p:blipFill>
          <a:blip r:embed="rId5" cstate="print"/>
          <a:srcRect/>
          <a:stretch>
            <a:fillRect/>
          </a:stretch>
        </p:blipFill>
        <p:spPr bwMode="auto">
          <a:xfrm>
            <a:off x="2362200" y="2819400"/>
            <a:ext cx="1905000" cy="1905000"/>
          </a:xfrm>
          <a:prstGeom prst="rect">
            <a:avLst/>
          </a:prstGeom>
          <a:noFill/>
        </p:spPr>
      </p:pic>
      <p:pic>
        <p:nvPicPr>
          <p:cNvPr id="1036" name="Picture 12" descr="C:\Users\ggv99306\AppData\Local\Microsoft\Windows\Temporary Internet Files\Content.IE5\89AVH30T\MP900446453[1].jpg"/>
          <p:cNvPicPr>
            <a:picLocks noChangeAspect="1" noChangeArrowheads="1"/>
          </p:cNvPicPr>
          <p:nvPr/>
        </p:nvPicPr>
        <p:blipFill>
          <a:blip r:embed="rId6" cstate="print"/>
          <a:srcRect/>
          <a:stretch>
            <a:fillRect/>
          </a:stretch>
        </p:blipFill>
        <p:spPr bwMode="auto">
          <a:xfrm>
            <a:off x="533400" y="4800600"/>
            <a:ext cx="1752600" cy="1752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0"/>
            <a:ext cx="6324600" cy="1143000"/>
          </a:xfrm>
        </p:spPr>
        <p:txBody>
          <a:bodyPr/>
          <a:lstStyle/>
          <a:p>
            <a:r>
              <a:rPr lang="en-US" dirty="0" smtClean="0"/>
              <a:t>Tablet Pointers</a:t>
            </a:r>
            <a:endParaRPr lang="en-US" dirty="0"/>
          </a:p>
        </p:txBody>
      </p:sp>
      <p:pic>
        <p:nvPicPr>
          <p:cNvPr id="6" name="Content Placeholder 5" descr="dell-xps-10-tablet.png"/>
          <p:cNvPicPr>
            <a:picLocks noGrp="1" noChangeAspect="1"/>
          </p:cNvPicPr>
          <p:nvPr>
            <p:ph sz="half" idx="1"/>
          </p:nvPr>
        </p:nvPicPr>
        <p:blipFill>
          <a:blip r:embed="rId3" cstate="print"/>
          <a:stretch>
            <a:fillRect/>
          </a:stretch>
        </p:blipFill>
        <p:spPr>
          <a:xfrm rot="21057439">
            <a:off x="546623" y="406465"/>
            <a:ext cx="2666954" cy="1866868"/>
          </a:xfrm>
        </p:spPr>
      </p:pic>
      <p:sp>
        <p:nvSpPr>
          <p:cNvPr id="5" name="Content Placeholder 4"/>
          <p:cNvSpPr>
            <a:spLocks noGrp="1"/>
          </p:cNvSpPr>
          <p:nvPr>
            <p:ph sz="half" idx="2"/>
          </p:nvPr>
        </p:nvSpPr>
        <p:spPr>
          <a:xfrm>
            <a:off x="533400" y="2514600"/>
            <a:ext cx="8153400" cy="4038600"/>
          </a:xfrm>
        </p:spPr>
        <p:txBody>
          <a:bodyPr>
            <a:normAutofit fontScale="62500" lnSpcReduction="20000"/>
          </a:bodyPr>
          <a:lstStyle/>
          <a:p>
            <a:pPr lvl="0"/>
            <a:r>
              <a:rPr lang="en-US" sz="3500" dirty="0"/>
              <a:t>For extensive text entry, use a separate keyboard and prop the tablet on a stand to improve the viewing angle.</a:t>
            </a:r>
          </a:p>
          <a:p>
            <a:pPr lvl="0"/>
            <a:r>
              <a:rPr lang="en-US" sz="3500" dirty="0">
                <a:solidFill>
                  <a:schemeClr val="accent5">
                    <a:lumMod val="40000"/>
                    <a:lumOff val="60000"/>
                  </a:schemeClr>
                </a:solidFill>
              </a:rPr>
              <a:t>Limit duration of tablet use ‐ take frequent </a:t>
            </a:r>
            <a:r>
              <a:rPr lang="en-US" sz="3500" dirty="0" smtClean="0">
                <a:solidFill>
                  <a:schemeClr val="accent5">
                    <a:lumMod val="40000"/>
                    <a:lumOff val="60000"/>
                  </a:schemeClr>
                </a:solidFill>
              </a:rPr>
              <a:t>micro-breaks</a:t>
            </a:r>
            <a:r>
              <a:rPr lang="en-US" sz="3500" dirty="0">
                <a:solidFill>
                  <a:schemeClr val="accent5">
                    <a:lumMod val="40000"/>
                    <a:lumOff val="60000"/>
                  </a:schemeClr>
                </a:solidFill>
              </a:rPr>
              <a:t>.</a:t>
            </a:r>
          </a:p>
          <a:p>
            <a:pPr lvl="0"/>
            <a:r>
              <a:rPr lang="en-US" sz="3500" dirty="0"/>
              <a:t>Focus on neck posture ‐ avoid excessive looking down when reading emails or </a:t>
            </a:r>
            <a:r>
              <a:rPr lang="en-US" sz="3500" dirty="0" smtClean="0"/>
              <a:t>texts.</a:t>
            </a:r>
            <a:endParaRPr lang="en-US" sz="3500" dirty="0"/>
          </a:p>
          <a:p>
            <a:pPr lvl="0"/>
            <a:r>
              <a:rPr lang="en-US" sz="3500" dirty="0">
                <a:solidFill>
                  <a:schemeClr val="accent5">
                    <a:lumMod val="40000"/>
                    <a:lumOff val="60000"/>
                  </a:schemeClr>
                </a:solidFill>
              </a:rPr>
              <a:t>For prolonged reading while seated, prop the tablet on a backpack, pillow, etc. to bring the screen closer.</a:t>
            </a:r>
          </a:p>
          <a:p>
            <a:pPr lvl="0"/>
            <a:r>
              <a:rPr lang="en-US" sz="3500" dirty="0"/>
              <a:t>Alternate hands and fingers when using buttons/touchscreens.</a:t>
            </a:r>
          </a:p>
          <a:p>
            <a:pPr lvl="0"/>
            <a:r>
              <a:rPr lang="en-US" sz="3500" dirty="0">
                <a:solidFill>
                  <a:schemeClr val="accent5">
                    <a:lumMod val="40000"/>
                    <a:lumOff val="60000"/>
                  </a:schemeClr>
                </a:solidFill>
              </a:rPr>
              <a:t>Search application stores for products that reduce keyboard use.</a:t>
            </a:r>
          </a:p>
          <a:p>
            <a:pPr lvl="0"/>
            <a:r>
              <a:rPr lang="en-US" sz="3500" dirty="0"/>
              <a:t> Maintain neutral wrist posture and alternate hands when holding devices. For tablets, consider cases with hand straps to reduce gripping.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Ounce of Prevention</a:t>
            </a:r>
            <a:endParaRPr lang="en-US" dirty="0"/>
          </a:p>
        </p:txBody>
      </p:sp>
      <p:sp>
        <p:nvSpPr>
          <p:cNvPr id="6" name="Content Placeholder 5"/>
          <p:cNvSpPr>
            <a:spLocks noGrp="1"/>
          </p:cNvSpPr>
          <p:nvPr>
            <p:ph idx="1"/>
          </p:nvPr>
        </p:nvSpPr>
        <p:spPr>
          <a:xfrm>
            <a:off x="457200" y="1600200"/>
            <a:ext cx="5410200" cy="4953000"/>
          </a:xfrm>
        </p:spPr>
        <p:txBody>
          <a:bodyPr>
            <a:normAutofit fontScale="92500" lnSpcReduction="20000"/>
          </a:bodyPr>
          <a:lstStyle/>
          <a:p>
            <a:pPr lvl="0"/>
            <a:r>
              <a:rPr lang="en-US" dirty="0"/>
              <a:t>Become aware of your posture</a:t>
            </a:r>
            <a:r>
              <a:rPr lang="en-US" dirty="0" smtClean="0"/>
              <a:t>.</a:t>
            </a:r>
          </a:p>
          <a:p>
            <a:pPr lvl="0"/>
            <a:r>
              <a:rPr lang="en-US" dirty="0" smtClean="0"/>
              <a:t> </a:t>
            </a:r>
            <a:r>
              <a:rPr lang="en-US" dirty="0" smtClean="0">
                <a:solidFill>
                  <a:schemeClr val="accent5">
                    <a:lumMod val="40000"/>
                    <a:lumOff val="60000"/>
                  </a:schemeClr>
                </a:solidFill>
              </a:rPr>
              <a:t>Sit </a:t>
            </a:r>
            <a:r>
              <a:rPr lang="en-US" dirty="0">
                <a:solidFill>
                  <a:schemeClr val="accent5">
                    <a:lumMod val="40000"/>
                    <a:lumOff val="60000"/>
                  </a:schemeClr>
                </a:solidFill>
              </a:rPr>
              <a:t>close to your work and keep frequently used materials within reach. </a:t>
            </a:r>
          </a:p>
          <a:p>
            <a:pPr lvl="0"/>
            <a:r>
              <a:rPr lang="en-US" dirty="0"/>
              <a:t>Maintain neutral wrist/arm postures as much as possible. </a:t>
            </a:r>
          </a:p>
          <a:p>
            <a:pPr lvl="0"/>
            <a:r>
              <a:rPr lang="en-US" dirty="0">
                <a:solidFill>
                  <a:schemeClr val="accent5">
                    <a:lumMod val="40000"/>
                    <a:lumOff val="60000"/>
                  </a:schemeClr>
                </a:solidFill>
              </a:rPr>
              <a:t>Avoid twisting and bending motions. </a:t>
            </a:r>
            <a:endParaRPr lang="en-US" dirty="0" smtClean="0">
              <a:solidFill>
                <a:schemeClr val="accent5">
                  <a:lumMod val="40000"/>
                  <a:lumOff val="60000"/>
                </a:schemeClr>
              </a:solidFill>
            </a:endParaRPr>
          </a:p>
          <a:p>
            <a:pPr lvl="0"/>
            <a:r>
              <a:rPr lang="en-US" dirty="0" smtClean="0"/>
              <a:t>Use </a:t>
            </a:r>
            <a:r>
              <a:rPr lang="en-US" dirty="0"/>
              <a:t>both hands instead of one to lift or complete tasks. </a:t>
            </a:r>
          </a:p>
          <a:p>
            <a:pPr lvl="0"/>
            <a:r>
              <a:rPr lang="en-US" dirty="0">
                <a:solidFill>
                  <a:schemeClr val="accent5">
                    <a:lumMod val="40000"/>
                    <a:lumOff val="60000"/>
                  </a:schemeClr>
                </a:solidFill>
              </a:rPr>
              <a:t>Respect your discomfort or pain.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Trips, and Falls…Oh My</a:t>
            </a:r>
            <a:endParaRPr lang="en-US" dirty="0"/>
          </a:p>
        </p:txBody>
      </p:sp>
      <p:sp>
        <p:nvSpPr>
          <p:cNvPr id="3" name="Content Placeholder 2"/>
          <p:cNvSpPr>
            <a:spLocks noGrp="1"/>
          </p:cNvSpPr>
          <p:nvPr>
            <p:ph sz="half" idx="1"/>
          </p:nvPr>
        </p:nvSpPr>
        <p:spPr>
          <a:xfrm>
            <a:off x="457200" y="1371600"/>
            <a:ext cx="4191000" cy="2286000"/>
          </a:xfrm>
        </p:spPr>
        <p:txBody>
          <a:bodyPr>
            <a:normAutofit/>
          </a:bodyPr>
          <a:lstStyle/>
          <a:p>
            <a:pPr algn="ctr">
              <a:buNone/>
            </a:pPr>
            <a:r>
              <a:rPr lang="en-US" dirty="0" smtClean="0"/>
              <a:t>A slip occurs when there is too little friction or traction between footwear and a walking surface.</a:t>
            </a:r>
          </a:p>
        </p:txBody>
      </p:sp>
      <p:pic>
        <p:nvPicPr>
          <p:cNvPr id="5" name="Content Placeholder 4" descr="falling.jpg"/>
          <p:cNvPicPr>
            <a:picLocks noGrp="1" noChangeAspect="1"/>
          </p:cNvPicPr>
          <p:nvPr>
            <p:ph sz="half" idx="2"/>
          </p:nvPr>
        </p:nvPicPr>
        <p:blipFill>
          <a:blip r:embed="rId3" cstate="print"/>
          <a:stretch>
            <a:fillRect/>
          </a:stretch>
        </p:blipFill>
        <p:spPr>
          <a:xfrm>
            <a:off x="4800600" y="1295400"/>
            <a:ext cx="3827828" cy="2362200"/>
          </a:xfrm>
        </p:spPr>
      </p:pic>
      <p:pic>
        <p:nvPicPr>
          <p:cNvPr id="6" name="Picture 2" descr="slips. trips and falls">
            <a:hlinkClick r:id="rId4"/>
          </p:cNvPr>
          <p:cNvPicPr>
            <a:picLocks noChangeAspect="1" noChangeArrowheads="1"/>
          </p:cNvPicPr>
          <p:nvPr/>
        </p:nvPicPr>
        <p:blipFill>
          <a:blip r:embed="rId5" cstate="print"/>
          <a:srcRect/>
          <a:stretch>
            <a:fillRect/>
          </a:stretch>
        </p:blipFill>
        <p:spPr bwMode="auto">
          <a:xfrm>
            <a:off x="609600" y="4038600"/>
            <a:ext cx="3886200" cy="2590800"/>
          </a:xfrm>
          <a:prstGeom prst="rect">
            <a:avLst/>
          </a:prstGeom>
          <a:noFill/>
        </p:spPr>
      </p:pic>
      <p:sp>
        <p:nvSpPr>
          <p:cNvPr id="7" name="TextBox 6"/>
          <p:cNvSpPr txBox="1"/>
          <p:nvPr/>
        </p:nvSpPr>
        <p:spPr>
          <a:xfrm>
            <a:off x="4800600" y="3810000"/>
            <a:ext cx="4038600" cy="2954655"/>
          </a:xfrm>
          <a:prstGeom prst="rect">
            <a:avLst/>
          </a:prstGeom>
          <a:noFill/>
        </p:spPr>
        <p:txBody>
          <a:bodyPr wrap="square" rtlCol="0">
            <a:spAutoFit/>
          </a:bodyPr>
          <a:lstStyle/>
          <a:p>
            <a:pPr algn="ctr"/>
            <a:r>
              <a:rPr lang="en-US" sz="2800" dirty="0" smtClean="0"/>
              <a:t>A trip occurs when a person’s foot contacts an object or drops to a lower level unexpectedly, and they are thrown off balance.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Trips, and Falls…Oh My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Use the handrail from start to finish</a:t>
            </a:r>
          </a:p>
          <a:p>
            <a:pPr lvl="0"/>
            <a:r>
              <a:rPr lang="en-US" dirty="0" smtClean="0">
                <a:solidFill>
                  <a:schemeClr val="accent5">
                    <a:lumMod val="20000"/>
                    <a:lumOff val="80000"/>
                  </a:schemeClr>
                </a:solidFill>
              </a:rPr>
              <a:t>Avoid carrying loads on the stairways- or only carry loads you can see over.</a:t>
            </a:r>
          </a:p>
          <a:p>
            <a:pPr lvl="0"/>
            <a:r>
              <a:rPr lang="en-US" dirty="0" smtClean="0"/>
              <a:t>Keep your eyes on where you are going, and descend stairs slowly to keep your balance and identify tripping hazards.</a:t>
            </a:r>
          </a:p>
          <a:p>
            <a:pPr lvl="0"/>
            <a:r>
              <a:rPr lang="en-US" dirty="0" smtClean="0">
                <a:solidFill>
                  <a:schemeClr val="accent5">
                    <a:lumMod val="20000"/>
                    <a:lumOff val="80000"/>
                  </a:schemeClr>
                </a:solidFill>
              </a:rPr>
              <a:t>Test potentially slippery stairs by tapping them with your foot.</a:t>
            </a:r>
          </a:p>
          <a:p>
            <a:pPr lvl="0"/>
            <a:r>
              <a:rPr lang="en-US" dirty="0" smtClean="0"/>
              <a:t>Going up or down, keep weight on your back leg until your front foot is safety on the next step. This maintains your center of gravity.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Move Matters</a:t>
            </a:r>
            <a:endParaRPr lang="en-US" dirty="0"/>
          </a:p>
        </p:txBody>
      </p:sp>
      <p:sp>
        <p:nvSpPr>
          <p:cNvPr id="3" name="Content Placeholder 2"/>
          <p:cNvSpPr>
            <a:spLocks noGrp="1"/>
          </p:cNvSpPr>
          <p:nvPr>
            <p:ph sz="half" idx="1"/>
          </p:nvPr>
        </p:nvSpPr>
        <p:spPr/>
        <p:txBody>
          <a:bodyPr/>
          <a:lstStyle/>
          <a:p>
            <a:r>
              <a:rPr lang="en-US" dirty="0" smtClean="0"/>
              <a:t>What you do off the job may impact how you feel and move during the workday.</a:t>
            </a:r>
          </a:p>
          <a:p>
            <a:pPr lvl="1"/>
            <a:r>
              <a:rPr lang="en-US" dirty="0" smtClean="0"/>
              <a:t>Lifting</a:t>
            </a:r>
          </a:p>
          <a:p>
            <a:pPr lvl="1"/>
            <a:r>
              <a:rPr lang="en-US" dirty="0" smtClean="0"/>
              <a:t>Twisting</a:t>
            </a:r>
          </a:p>
          <a:p>
            <a:pPr lvl="1"/>
            <a:r>
              <a:rPr lang="en-US" dirty="0" smtClean="0"/>
              <a:t>Repetitive motions</a:t>
            </a:r>
            <a:endParaRPr lang="en-US" dirty="0"/>
          </a:p>
        </p:txBody>
      </p:sp>
      <p:pic>
        <p:nvPicPr>
          <p:cNvPr id="5" name="Content Placeholder 4" descr="golf.jpg"/>
          <p:cNvPicPr>
            <a:picLocks noGrp="1" noChangeAspect="1"/>
          </p:cNvPicPr>
          <p:nvPr>
            <p:ph sz="half" idx="2"/>
          </p:nvPr>
        </p:nvPicPr>
        <p:blipFill>
          <a:blip r:embed="rId3" cstate="print"/>
          <a:stretch>
            <a:fillRect/>
          </a:stretch>
        </p:blipFill>
        <p:spPr>
          <a:xfrm>
            <a:off x="4800600" y="1524000"/>
            <a:ext cx="3028950" cy="1514475"/>
          </a:xfrm>
        </p:spPr>
      </p:pic>
      <p:pic>
        <p:nvPicPr>
          <p:cNvPr id="6" name="Picture 5" descr="Home-Gardening-1038x576.jpg"/>
          <p:cNvPicPr>
            <a:picLocks noChangeAspect="1"/>
          </p:cNvPicPr>
          <p:nvPr/>
        </p:nvPicPr>
        <p:blipFill>
          <a:blip r:embed="rId4" cstate="print"/>
          <a:stretch>
            <a:fillRect/>
          </a:stretch>
        </p:blipFill>
        <p:spPr>
          <a:xfrm>
            <a:off x="5791200" y="3124200"/>
            <a:ext cx="3163824" cy="1755648"/>
          </a:xfrm>
          <a:prstGeom prst="rect">
            <a:avLst/>
          </a:prstGeom>
        </p:spPr>
      </p:pic>
      <p:pic>
        <p:nvPicPr>
          <p:cNvPr id="7" name="Picture 6" descr="sew.jpg"/>
          <p:cNvPicPr>
            <a:picLocks noChangeAspect="1"/>
          </p:cNvPicPr>
          <p:nvPr/>
        </p:nvPicPr>
        <p:blipFill>
          <a:blip r:embed="rId5" cstate="print"/>
          <a:stretch>
            <a:fillRect/>
          </a:stretch>
        </p:blipFill>
        <p:spPr>
          <a:xfrm>
            <a:off x="4038600" y="4953000"/>
            <a:ext cx="2819400" cy="16192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609600"/>
            <a:ext cx="7162800" cy="5632311"/>
          </a:xfrm>
          <a:prstGeom prst="rect">
            <a:avLst/>
          </a:prstGeom>
          <a:noFill/>
        </p:spPr>
        <p:txBody>
          <a:bodyPr wrap="square" rtlCol="0">
            <a:spAutoFit/>
          </a:bodyPr>
          <a:lstStyle/>
          <a:p>
            <a:pPr algn="ctr"/>
            <a:r>
              <a:rPr lang="en-US" sz="7200" dirty="0" smtClean="0">
                <a:solidFill>
                  <a:srgbClr val="FFFF00"/>
                </a:solidFill>
              </a:rPr>
              <a:t>How can you  work</a:t>
            </a:r>
          </a:p>
          <a:p>
            <a:pPr algn="ctr"/>
            <a:r>
              <a:rPr lang="en-US" sz="7200" dirty="0" smtClean="0">
                <a:solidFill>
                  <a:srgbClr val="FFFF00"/>
                </a:solidFill>
              </a:rPr>
              <a:t> SMARTER</a:t>
            </a:r>
          </a:p>
          <a:p>
            <a:pPr algn="ctr"/>
            <a:r>
              <a:rPr lang="en-US" sz="7200" dirty="0" smtClean="0">
                <a:solidFill>
                  <a:srgbClr val="FFFF00"/>
                </a:solidFill>
              </a:rPr>
              <a:t>rather than</a:t>
            </a:r>
          </a:p>
          <a:p>
            <a:pPr algn="ctr"/>
            <a:r>
              <a:rPr lang="en-US" sz="7200" dirty="0" smtClean="0">
                <a:solidFill>
                  <a:srgbClr val="FFFF00"/>
                </a:solidFill>
              </a:rPr>
              <a:t>harder?</a:t>
            </a:r>
            <a:endParaRPr lang="en-US" sz="7200"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720328"/>
            <a:ext cx="7696200" cy="4308872"/>
          </a:xfrm>
          <a:prstGeom prst="rect">
            <a:avLst/>
          </a:prstGeom>
          <a:noFill/>
        </p:spPr>
        <p:txBody>
          <a:bodyPr wrap="square" rtlCol="0">
            <a:spAutoFit/>
          </a:bodyPr>
          <a:lstStyle/>
          <a:p>
            <a:r>
              <a:rPr lang="en-US" sz="3200" b="1" u="sng" dirty="0" smtClean="0"/>
              <a:t>STOP:</a:t>
            </a:r>
            <a:r>
              <a:rPr lang="en-US" sz="3200" dirty="0" smtClean="0"/>
              <a:t> Evaluate and check to make sure this is the safest and best way. If you are not sure…</a:t>
            </a:r>
          </a:p>
          <a:p>
            <a:r>
              <a:rPr lang="en-US" sz="3200" b="1" u="sng" dirty="0" smtClean="0"/>
              <a:t>THINK:</a:t>
            </a:r>
            <a:r>
              <a:rPr lang="en-US" sz="3200" dirty="0" smtClean="0"/>
              <a:t> Is there an easier way?  Do you need help? Do you need safer equipment? Do you need a second opinion? Do you need to set a timer to make sure you take a break?</a:t>
            </a:r>
          </a:p>
          <a:p>
            <a:r>
              <a:rPr lang="en-US" sz="3200" b="1" u="sng" dirty="0" smtClean="0"/>
              <a:t>GO:</a:t>
            </a:r>
            <a:r>
              <a:rPr lang="en-US" sz="3200" dirty="0" smtClean="0"/>
              <a:t> Proceed with caution, and if things still do not feel safe, reevaluate.</a:t>
            </a:r>
          </a:p>
          <a:p>
            <a:endParaRPr lang="en-US" dirty="0"/>
          </a:p>
        </p:txBody>
      </p:sp>
      <p:pic>
        <p:nvPicPr>
          <p:cNvPr id="4" name="Picture 3"/>
          <p:cNvPicPr/>
          <p:nvPr/>
        </p:nvPicPr>
        <p:blipFill>
          <a:blip r:embed="rId3" cstate="print"/>
          <a:srcRect/>
          <a:stretch>
            <a:fillRect/>
          </a:stretch>
        </p:blipFill>
        <p:spPr bwMode="auto">
          <a:xfrm>
            <a:off x="7467600" y="4572000"/>
            <a:ext cx="1219200" cy="1981200"/>
          </a:xfrm>
          <a:prstGeom prst="rect">
            <a:avLst/>
          </a:prstGeom>
          <a:noFill/>
        </p:spPr>
      </p:pic>
      <p:sp>
        <p:nvSpPr>
          <p:cNvPr id="5" name="Rectangle 4"/>
          <p:cNvSpPr/>
          <p:nvPr/>
        </p:nvSpPr>
        <p:spPr>
          <a:xfrm>
            <a:off x="365098" y="5105400"/>
            <a:ext cx="6853286" cy="1446550"/>
          </a:xfrm>
          <a:prstGeom prst="rect">
            <a:avLst/>
          </a:prstGeom>
          <a:noFill/>
        </p:spPr>
        <p:txBody>
          <a:bodyPr wrap="none" lIns="91440" tIns="45720" rIns="91440" bIns="45720">
            <a:spAutoFit/>
          </a:bodyPr>
          <a:lstStyle/>
          <a:p>
            <a:pPr algn="ctr"/>
            <a:r>
              <a:rPr lang="en-US" sz="4400" b="1" cap="none" spc="0" dirty="0" smtClean="0">
                <a:ln w="1905"/>
                <a:solidFill>
                  <a:srgbClr val="FFFF00"/>
                </a:solidFill>
                <a:effectLst>
                  <a:innerShdw blurRad="69850" dist="43180" dir="5400000">
                    <a:srgbClr val="000000">
                      <a:alpha val="65000"/>
                    </a:srgbClr>
                  </a:innerShdw>
                </a:effectLst>
              </a:rPr>
              <a:t>*********************</a:t>
            </a:r>
          </a:p>
          <a:p>
            <a:pPr algn="ctr"/>
            <a:r>
              <a:rPr lang="en-US" sz="4400" b="1" cap="none" spc="0" dirty="0" smtClean="0">
                <a:ln w="1905"/>
                <a:solidFill>
                  <a:srgbClr val="FFFF00"/>
                </a:solidFill>
                <a:effectLst>
                  <a:innerShdw blurRad="69850" dist="43180" dir="5400000">
                    <a:srgbClr val="000000">
                      <a:alpha val="65000"/>
                    </a:srgbClr>
                  </a:innerShdw>
                </a:effectLst>
              </a:rPr>
              <a:t>Take a break to stretch often</a:t>
            </a:r>
            <a:endParaRPr lang="en-US" sz="4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LOGVA blue and green copy.jpg"/>
          <p:cNvPicPr>
            <a:picLocks noChangeAspect="1"/>
          </p:cNvPicPr>
          <p:nvPr/>
        </p:nvPicPr>
        <p:blipFill>
          <a:blip r:embed="rId3" cstate="print"/>
          <a:stretch>
            <a:fillRect/>
          </a:stretch>
        </p:blipFill>
        <p:spPr>
          <a:xfrm>
            <a:off x="1905000" y="1676400"/>
            <a:ext cx="5471159" cy="30395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 what???</a:t>
            </a:r>
            <a:endParaRPr lang="en-US" dirty="0"/>
          </a:p>
        </p:txBody>
      </p:sp>
      <p:sp>
        <p:nvSpPr>
          <p:cNvPr id="3" name="Content Placeholder 2"/>
          <p:cNvSpPr>
            <a:spLocks noGrp="1"/>
          </p:cNvSpPr>
          <p:nvPr>
            <p:ph sz="half" idx="1"/>
          </p:nvPr>
        </p:nvSpPr>
        <p:spPr>
          <a:xfrm rot="20167067">
            <a:off x="729784" y="2203349"/>
            <a:ext cx="4038600" cy="1447800"/>
          </a:xfrm>
        </p:spPr>
        <p:txBody>
          <a:bodyPr>
            <a:normAutofit/>
          </a:bodyPr>
          <a:lstStyle/>
          <a:p>
            <a:pPr>
              <a:buNone/>
            </a:pPr>
            <a:r>
              <a:rPr lang="en-US" sz="4800" dirty="0" smtClean="0">
                <a:latin typeface="Stencil" pitchFamily="82" charset="0"/>
              </a:rPr>
              <a:t>Ergonomics</a:t>
            </a:r>
            <a:endParaRPr lang="en-US" sz="4800" dirty="0">
              <a:latin typeface="Stencil" pitchFamily="82" charset="0"/>
            </a:endParaRPr>
          </a:p>
        </p:txBody>
      </p:sp>
      <p:sp>
        <p:nvSpPr>
          <p:cNvPr id="4" name="Content Placeholder 3"/>
          <p:cNvSpPr>
            <a:spLocks noGrp="1"/>
          </p:cNvSpPr>
          <p:nvPr>
            <p:ph sz="half" idx="2"/>
          </p:nvPr>
        </p:nvSpPr>
        <p:spPr>
          <a:xfrm>
            <a:off x="4648200" y="1600201"/>
            <a:ext cx="4038600" cy="2971800"/>
          </a:xfrm>
        </p:spPr>
        <p:txBody>
          <a:bodyPr>
            <a:normAutofit/>
          </a:bodyPr>
          <a:lstStyle/>
          <a:p>
            <a:r>
              <a:rPr lang="en-US" dirty="0" smtClean="0"/>
              <a:t>The study of optimizing the interface between human beings, and the designed objects and environments with which they interact.</a:t>
            </a:r>
            <a:endParaRPr lang="en-US" dirty="0"/>
          </a:p>
        </p:txBody>
      </p:sp>
      <p:pic>
        <p:nvPicPr>
          <p:cNvPr id="43010" name="Picture 2" descr="https://encrypted-tbn2.gstatic.com/images?q=tbn:ANd9GcTrMfVz8pCLLgTreX5ffEbKQNYF9PI8ccu-NQWdJJ5zeoTElv63PA"/>
          <p:cNvPicPr>
            <a:picLocks noChangeAspect="1" noChangeArrowheads="1"/>
          </p:cNvPicPr>
          <p:nvPr/>
        </p:nvPicPr>
        <p:blipFill>
          <a:blip r:embed="rId3" cstate="print"/>
          <a:srcRect/>
          <a:stretch>
            <a:fillRect/>
          </a:stretch>
        </p:blipFill>
        <p:spPr bwMode="auto">
          <a:xfrm>
            <a:off x="990600" y="3657600"/>
            <a:ext cx="3733800" cy="27967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656161" cy="1143000"/>
          </a:xfrm>
        </p:spPr>
        <p:txBody>
          <a:bodyPr>
            <a:normAutofit/>
          </a:bodyPr>
          <a:lstStyle/>
          <a:p>
            <a:r>
              <a:rPr lang="en-US" sz="3800" dirty="0" smtClean="0"/>
              <a:t>A Healthy Work Space Makes a Difference!</a:t>
            </a:r>
            <a:endParaRPr lang="en-US" sz="3800" dirty="0"/>
          </a:p>
        </p:txBody>
      </p:sp>
      <p:pic>
        <p:nvPicPr>
          <p:cNvPr id="2050" name="Picture 2" descr="C:\Users\ggv99306\AppData\Local\Microsoft\Windows\Temporary Internet Files\Content.IE5\093SEMAG\MP900422989[1].jpg"/>
          <p:cNvPicPr>
            <a:picLocks noGrp="1" noChangeAspect="1" noChangeArrowheads="1"/>
          </p:cNvPicPr>
          <p:nvPr>
            <p:ph idx="1"/>
          </p:nvPr>
        </p:nvPicPr>
        <p:blipFill>
          <a:blip r:embed="rId3" cstate="print"/>
          <a:srcRect/>
          <a:stretch>
            <a:fillRect/>
          </a:stretch>
        </p:blipFill>
        <p:spPr bwMode="auto">
          <a:xfrm>
            <a:off x="1600201" y="3581400"/>
            <a:ext cx="1905000" cy="2571351"/>
          </a:xfrm>
          <a:prstGeom prst="rect">
            <a:avLst/>
          </a:prstGeom>
          <a:noFill/>
        </p:spPr>
      </p:pic>
      <p:pic>
        <p:nvPicPr>
          <p:cNvPr id="2052" name="Picture 4" descr="C:\Users\ggv99306\AppData\Local\Microsoft\Windows\Temporary Internet Files\Content.IE5\89AVH30T\MC900436165[1].wmf"/>
          <p:cNvPicPr>
            <a:picLocks noChangeAspect="1" noChangeArrowheads="1"/>
          </p:cNvPicPr>
          <p:nvPr/>
        </p:nvPicPr>
        <p:blipFill>
          <a:blip r:embed="rId4" cstate="print"/>
          <a:srcRect/>
          <a:stretch>
            <a:fillRect/>
          </a:stretch>
        </p:blipFill>
        <p:spPr bwMode="auto">
          <a:xfrm>
            <a:off x="3429000" y="2209800"/>
            <a:ext cx="1676400" cy="1965325"/>
          </a:xfrm>
          <a:prstGeom prst="rect">
            <a:avLst/>
          </a:prstGeom>
          <a:noFill/>
        </p:spPr>
      </p:pic>
      <p:pic>
        <p:nvPicPr>
          <p:cNvPr id="2054" name="Picture 6" descr="C:\Users\ggv99306\AppData\Local\Microsoft\Windows\Temporary Internet Files\Content.IE5\093SEMAG\MP900315542[1].jpg"/>
          <p:cNvPicPr>
            <a:picLocks noChangeAspect="1" noChangeArrowheads="1"/>
          </p:cNvPicPr>
          <p:nvPr/>
        </p:nvPicPr>
        <p:blipFill>
          <a:blip r:embed="rId5" cstate="print"/>
          <a:srcRect/>
          <a:stretch>
            <a:fillRect/>
          </a:stretch>
        </p:blipFill>
        <p:spPr bwMode="auto">
          <a:xfrm>
            <a:off x="1600200" y="2209800"/>
            <a:ext cx="1891862" cy="1371600"/>
          </a:xfrm>
          <a:prstGeom prst="rect">
            <a:avLst/>
          </a:prstGeom>
          <a:noFill/>
        </p:spPr>
      </p:pic>
      <p:pic>
        <p:nvPicPr>
          <p:cNvPr id="2055" name="Picture 7" descr="C:\Users\ggv99306\AppData\Local\Microsoft\Windows\Temporary Internet Files\Content.IE5\093SEMAG\MP900387742[1].jpg"/>
          <p:cNvPicPr>
            <a:picLocks noChangeAspect="1" noChangeArrowheads="1"/>
          </p:cNvPicPr>
          <p:nvPr/>
        </p:nvPicPr>
        <p:blipFill>
          <a:blip r:embed="rId6" cstate="print"/>
          <a:srcRect/>
          <a:stretch>
            <a:fillRect/>
          </a:stretch>
        </p:blipFill>
        <p:spPr bwMode="auto">
          <a:xfrm>
            <a:off x="3505200" y="4191000"/>
            <a:ext cx="2743200" cy="1956816"/>
          </a:xfrm>
          <a:prstGeom prst="rect">
            <a:avLst/>
          </a:prstGeom>
          <a:noFill/>
        </p:spPr>
      </p:pic>
      <p:pic>
        <p:nvPicPr>
          <p:cNvPr id="2057" name="Picture 9" descr="C:\Users\ggv99306\AppData\Local\Microsoft\Windows\Temporary Internet Files\Content.IE5\89AVH30T\MC900434705[1].wmf"/>
          <p:cNvPicPr>
            <a:picLocks noChangeAspect="1" noChangeArrowheads="1"/>
          </p:cNvPicPr>
          <p:nvPr/>
        </p:nvPicPr>
        <p:blipFill>
          <a:blip r:embed="rId7" cstate="print"/>
          <a:srcRect/>
          <a:stretch>
            <a:fillRect/>
          </a:stretch>
        </p:blipFill>
        <p:spPr bwMode="auto">
          <a:xfrm>
            <a:off x="5029200" y="2209800"/>
            <a:ext cx="1825625" cy="2006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743200" y="457200"/>
            <a:ext cx="3581400" cy="6019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8305800" cy="1162050"/>
          </a:xfrm>
        </p:spPr>
        <p:txBody>
          <a:bodyPr>
            <a:noAutofit/>
          </a:bodyPr>
          <a:lstStyle/>
          <a:p>
            <a:r>
              <a:rPr lang="en-US" sz="4000" dirty="0" smtClean="0"/>
              <a:t>What Prolonged/Repetitious Activities Do YOU Do Regularly?</a:t>
            </a:r>
            <a:endParaRPr lang="en-US" sz="4000" dirty="0"/>
          </a:p>
        </p:txBody>
      </p:sp>
      <p:pic>
        <p:nvPicPr>
          <p:cNvPr id="5" name="Content Placeholder 4" descr="Precision-Nutrition-Eating-Slowly-20-minute-clock-300x200.jpg"/>
          <p:cNvPicPr>
            <a:picLocks noGrp="1" noChangeAspect="1"/>
          </p:cNvPicPr>
          <p:nvPr>
            <p:ph idx="1"/>
          </p:nvPr>
        </p:nvPicPr>
        <p:blipFill>
          <a:blip r:embed="rId3" cstate="print"/>
          <a:stretch>
            <a:fillRect/>
          </a:stretch>
        </p:blipFill>
        <p:spPr>
          <a:xfrm>
            <a:off x="2590800" y="2362200"/>
            <a:ext cx="6286500" cy="4191000"/>
          </a:xfrm>
        </p:spPr>
      </p:pic>
      <p:sp>
        <p:nvSpPr>
          <p:cNvPr id="4" name="Content Placeholder 3"/>
          <p:cNvSpPr>
            <a:spLocks noGrp="1"/>
          </p:cNvSpPr>
          <p:nvPr>
            <p:ph type="body" sz="half" idx="2"/>
          </p:nvPr>
        </p:nvSpPr>
        <p:spPr>
          <a:xfrm>
            <a:off x="457201" y="3200400"/>
            <a:ext cx="2286000" cy="2925763"/>
          </a:xfrm>
        </p:spPr>
        <p:txBody>
          <a:bodyPr>
            <a:normAutofit lnSpcReduction="10000"/>
          </a:bodyPr>
          <a:lstStyle/>
          <a:p>
            <a:pPr>
              <a:buFont typeface="Arial" pitchFamily="34" charset="0"/>
              <a:buChar char="•"/>
            </a:pPr>
            <a:r>
              <a:rPr lang="en-US" sz="3600" b="1" dirty="0" smtClean="0"/>
              <a:t>Task Rotation</a:t>
            </a:r>
          </a:p>
          <a:p>
            <a:pPr>
              <a:buFont typeface="Arial" pitchFamily="34" charset="0"/>
              <a:buChar char="•"/>
            </a:pPr>
            <a:endParaRPr lang="en-US" sz="3600" b="1" dirty="0" smtClean="0"/>
          </a:p>
          <a:p>
            <a:pPr>
              <a:buFont typeface="Arial" pitchFamily="34" charset="0"/>
              <a:buChar char="•"/>
            </a:pPr>
            <a:r>
              <a:rPr lang="en-US" sz="3600" b="1" dirty="0" smtClean="0"/>
              <a:t>Mini Breaks</a:t>
            </a:r>
          </a:p>
          <a:p>
            <a:endParaRPr lang="en-US"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Breaks for your eyes</a:t>
            </a:r>
            <a:endParaRPr lang="en-US" dirty="0"/>
          </a:p>
        </p:txBody>
      </p:sp>
      <p:pic>
        <p:nvPicPr>
          <p:cNvPr id="7" name="Content Placeholder 6" descr="https://encrypted-tbn3.gstatic.com/images?q=tbn:ANd9GcSO6pEfPXLa0xfXwi2drxa5Kdd-372nDQmg26RSnwDNQ-6GaDR3Vb4ngpY">
            <a:hlinkClick r:id="rId3"/>
          </p:cNvPr>
          <p:cNvPicPr>
            <a:picLocks noGrp="1"/>
          </p:cNvPicPr>
          <p:nvPr>
            <p:ph idx="1"/>
          </p:nvPr>
        </p:nvPicPr>
        <p:blipFill>
          <a:blip r:embed="rId4" cstate="print"/>
          <a:srcRect/>
          <a:stretch>
            <a:fillRect/>
          </a:stretch>
        </p:blipFill>
        <p:spPr bwMode="auto">
          <a:xfrm>
            <a:off x="2819400" y="1295400"/>
            <a:ext cx="3314700" cy="1928019"/>
          </a:xfrm>
          <a:prstGeom prst="rect">
            <a:avLst/>
          </a:prstGeom>
          <a:noFill/>
          <a:ln w="9525">
            <a:noFill/>
            <a:miter lim="800000"/>
            <a:headEnd/>
            <a:tailEnd/>
          </a:ln>
        </p:spPr>
      </p:pic>
      <p:sp>
        <p:nvSpPr>
          <p:cNvPr id="8" name="Rectangle 7"/>
          <p:cNvSpPr/>
          <p:nvPr/>
        </p:nvSpPr>
        <p:spPr>
          <a:xfrm>
            <a:off x="1832308" y="3115270"/>
            <a:ext cx="5479385"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20-20-20 Rule</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TextBox 9"/>
          <p:cNvSpPr txBox="1"/>
          <p:nvPr/>
        </p:nvSpPr>
        <p:spPr>
          <a:xfrm>
            <a:off x="838200" y="4096941"/>
            <a:ext cx="7772400" cy="1569660"/>
          </a:xfrm>
          <a:prstGeom prst="rect">
            <a:avLst/>
          </a:prstGeom>
          <a:noFill/>
        </p:spPr>
        <p:txBody>
          <a:bodyPr wrap="square" rtlCol="0">
            <a:spAutoFit/>
          </a:bodyPr>
          <a:lstStyle/>
          <a:p>
            <a:pPr lvl="0" algn="ctr"/>
            <a:r>
              <a:rPr lang="en-US" sz="3200" dirty="0" smtClean="0"/>
              <a:t>Every 20 minutes, take your eyes off your computer and look at something 20 feet away for at least 20 seconds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Ergonomically</a:t>
            </a:r>
            <a:endParaRPr lang="en-US" dirty="0"/>
          </a:p>
        </p:txBody>
      </p:sp>
      <p:pic>
        <p:nvPicPr>
          <p:cNvPr id="5" name="Content Placeholder 4" descr="ref_pos_sitting_upright.jpg"/>
          <p:cNvPicPr>
            <a:picLocks noGrp="1" noChangeAspect="1"/>
          </p:cNvPicPr>
          <p:nvPr>
            <p:ph sz="half" idx="1"/>
          </p:nvPr>
        </p:nvPicPr>
        <p:blipFill>
          <a:blip r:embed="rId3" cstate="print"/>
          <a:stretch>
            <a:fillRect/>
          </a:stretch>
        </p:blipFill>
        <p:spPr>
          <a:xfrm>
            <a:off x="990600" y="1600200"/>
            <a:ext cx="1925836" cy="2567781"/>
          </a:xfrm>
        </p:spPr>
      </p:pic>
      <p:pic>
        <p:nvPicPr>
          <p:cNvPr id="6" name="Content Placeholder 5" descr="ref_pos_sitting_declined.jpg"/>
          <p:cNvPicPr>
            <a:picLocks noGrp="1" noChangeAspect="1"/>
          </p:cNvPicPr>
          <p:nvPr>
            <p:ph sz="half" idx="2"/>
          </p:nvPr>
        </p:nvPicPr>
        <p:blipFill>
          <a:blip r:embed="rId4" cstate="print"/>
          <a:stretch>
            <a:fillRect/>
          </a:stretch>
        </p:blipFill>
        <p:spPr>
          <a:xfrm>
            <a:off x="2133600" y="4419600"/>
            <a:ext cx="1428750" cy="1905000"/>
          </a:xfrm>
        </p:spPr>
      </p:pic>
      <p:pic>
        <p:nvPicPr>
          <p:cNvPr id="7" name="Picture 6" descr="ref_pos_sitting_reclined.jpg"/>
          <p:cNvPicPr>
            <a:picLocks noChangeAspect="1"/>
          </p:cNvPicPr>
          <p:nvPr/>
        </p:nvPicPr>
        <p:blipFill>
          <a:blip r:embed="rId5" cstate="print"/>
          <a:stretch>
            <a:fillRect/>
          </a:stretch>
        </p:blipFill>
        <p:spPr>
          <a:xfrm>
            <a:off x="381000" y="4419600"/>
            <a:ext cx="1428750" cy="1905000"/>
          </a:xfrm>
          <a:prstGeom prst="rect">
            <a:avLst/>
          </a:prstGeom>
        </p:spPr>
      </p:pic>
      <p:sp>
        <p:nvSpPr>
          <p:cNvPr id="3074" name="Rectangle 2"/>
          <p:cNvSpPr>
            <a:spLocks noChangeArrowheads="1"/>
          </p:cNvSpPr>
          <p:nvPr/>
        </p:nvSpPr>
        <p:spPr bwMode="auto">
          <a:xfrm>
            <a:off x="3962400" y="1845646"/>
            <a:ext cx="487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Hands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wrists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forearms</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straight, in-line, and parallel to the floor.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Head</a:t>
            </a:r>
            <a:r>
              <a:rPr kumimoji="0" lang="en-US" sz="2400" b="1"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is level or bent slightly forward, forward facing, balanced,</a:t>
            </a:r>
            <a:r>
              <a:rPr kumimoji="0" lang="en-US" sz="2400" b="0" i="0" u="none" strike="noStrike" cap="none" normalizeH="0" dirty="0" smtClean="0">
                <a:ln>
                  <a:noFill/>
                </a:ln>
                <a:solidFill>
                  <a:schemeClr val="accent5">
                    <a:lumMod val="40000"/>
                    <a:lumOff val="60000"/>
                  </a:schemeClr>
                </a:solidFill>
                <a:effectLst/>
                <a:latin typeface="Arial" pitchFamily="34" charset="0"/>
                <a:ea typeface="Times New Roman" pitchFamily="18" charset="0"/>
                <a:cs typeface="Arial" pitchFamily="34" charset="0"/>
              </a:rPr>
              <a:t> and </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in-line with the</a:t>
            </a:r>
            <a:r>
              <a:rPr kumimoji="0" lang="en-US" sz="2400" b="0"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torso</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accent5">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Shoulders</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relaxed and</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upper arms</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hang normally at the side of the body.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Elbows</a:t>
            </a:r>
            <a:r>
              <a:rPr kumimoji="0" lang="en-US" sz="2400" b="0"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stay in close to the body and are bent between 90 and 120 degrees.</a:t>
            </a:r>
            <a:endParaRPr kumimoji="0" lang="en-US" sz="4800" b="0" i="0" u="none" strike="noStrike" cap="none" normalizeH="0" baseline="0" dirty="0" smtClean="0">
              <a:ln>
                <a:noFill/>
              </a:ln>
              <a:solidFill>
                <a:schemeClr val="accent5">
                  <a:lumMod val="40000"/>
                  <a:lumOff val="60000"/>
                </a:schemeClr>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Ergonomically</a:t>
            </a:r>
            <a:endParaRPr lang="en-US" dirty="0"/>
          </a:p>
        </p:txBody>
      </p:sp>
      <p:pic>
        <p:nvPicPr>
          <p:cNvPr id="5" name="Content Placeholder 4" descr="ref_pos_sitting_upright.jpg"/>
          <p:cNvPicPr>
            <a:picLocks noGrp="1" noChangeAspect="1"/>
          </p:cNvPicPr>
          <p:nvPr>
            <p:ph sz="half" idx="1"/>
          </p:nvPr>
        </p:nvPicPr>
        <p:blipFill>
          <a:blip r:embed="rId3" cstate="print"/>
          <a:stretch>
            <a:fillRect/>
          </a:stretch>
        </p:blipFill>
        <p:spPr>
          <a:xfrm>
            <a:off x="1066800" y="1371600"/>
            <a:ext cx="1925836" cy="2567781"/>
          </a:xfrm>
        </p:spPr>
      </p:pic>
      <p:pic>
        <p:nvPicPr>
          <p:cNvPr id="6" name="Content Placeholder 5" descr="ref_pos_sitting_declined.jpg"/>
          <p:cNvPicPr>
            <a:picLocks noGrp="1" noChangeAspect="1"/>
          </p:cNvPicPr>
          <p:nvPr>
            <p:ph sz="half" idx="2"/>
          </p:nvPr>
        </p:nvPicPr>
        <p:blipFill>
          <a:blip r:embed="rId4" cstate="print"/>
          <a:stretch>
            <a:fillRect/>
          </a:stretch>
        </p:blipFill>
        <p:spPr>
          <a:xfrm>
            <a:off x="2133600" y="4343400"/>
            <a:ext cx="1428750" cy="1905000"/>
          </a:xfrm>
        </p:spPr>
      </p:pic>
      <p:pic>
        <p:nvPicPr>
          <p:cNvPr id="7" name="Picture 6" descr="ref_pos_sitting_reclined.jpg"/>
          <p:cNvPicPr>
            <a:picLocks noChangeAspect="1"/>
          </p:cNvPicPr>
          <p:nvPr/>
        </p:nvPicPr>
        <p:blipFill>
          <a:blip r:embed="rId5" cstate="print"/>
          <a:stretch>
            <a:fillRect/>
          </a:stretch>
        </p:blipFill>
        <p:spPr>
          <a:xfrm>
            <a:off x="457200" y="4343400"/>
            <a:ext cx="1428750" cy="1905000"/>
          </a:xfrm>
          <a:prstGeom prst="rect">
            <a:avLst/>
          </a:prstGeom>
        </p:spPr>
      </p:pic>
      <p:sp>
        <p:nvSpPr>
          <p:cNvPr id="3074" name="Rectangle 2"/>
          <p:cNvSpPr>
            <a:spLocks noChangeArrowheads="1"/>
          </p:cNvSpPr>
          <p:nvPr/>
        </p:nvSpPr>
        <p:spPr bwMode="auto">
          <a:xfrm>
            <a:off x="3962400" y="1667322"/>
            <a:ext cx="487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Feet</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fully supported by the floor or a footrest may be used.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Back</a:t>
            </a:r>
            <a:r>
              <a:rPr kumimoji="0" lang="en-US" sz="2400" b="0"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is fully supported with appropriate lumbar support when sitting vertical or leaning back slightly.</a:t>
            </a:r>
            <a:endParaRPr kumimoji="0" lang="en-US" b="0" i="0" u="none" strike="noStrike" cap="none" normalizeH="0" baseline="0" dirty="0" smtClean="0">
              <a:ln>
                <a:noFill/>
              </a:ln>
              <a:solidFill>
                <a:schemeClr val="accent5">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Thighs</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hips</a:t>
            </a:r>
            <a:r>
              <a:rPr kumimoji="0" lang="en-US" sz="2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supported by a well-padded seat and parallel to the floor.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Knees</a:t>
            </a:r>
            <a:r>
              <a:rPr kumimoji="0" lang="en-US" sz="2400" b="0"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are about the same height as the hips with the</a:t>
            </a:r>
            <a:r>
              <a:rPr kumimoji="0" lang="en-US" sz="2400" b="0"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feet</a:t>
            </a:r>
            <a:r>
              <a:rPr kumimoji="0" lang="en-US" sz="2400" b="0" i="0" u="none" strike="noStrike" cap="none" normalizeH="0" baseline="0" dirty="0" smtClean="0">
                <a:ln>
                  <a:noFill/>
                </a:ln>
                <a:solidFill>
                  <a:schemeClr val="accent5">
                    <a:lumMod val="40000"/>
                    <a:lumOff val="60000"/>
                  </a:schemeClr>
                </a:solidFill>
                <a:effectLst/>
                <a:latin typeface="Calibri"/>
                <a:ea typeface="Times New Roman" pitchFamily="18" charset="0"/>
                <a:cs typeface="Arial" pitchFamily="34" charset="0"/>
              </a:rPr>
              <a:t> pointing</a:t>
            </a:r>
            <a:r>
              <a:rPr kumimoji="0" lang="en-US" sz="2400" b="0" i="0" u="none" strike="noStrike" cap="none" normalizeH="0" baseline="0" dirty="0" smtClean="0">
                <a:ln>
                  <a:noFill/>
                </a:ln>
                <a:solidFill>
                  <a:schemeClr val="accent5">
                    <a:lumMod val="40000"/>
                    <a:lumOff val="60000"/>
                  </a:schemeClr>
                </a:solidFill>
                <a:effectLst/>
                <a:latin typeface="Arial" pitchFamily="34" charset="0"/>
                <a:ea typeface="Times New Roman" pitchFamily="18" charset="0"/>
                <a:cs typeface="Arial" pitchFamily="34" charset="0"/>
              </a:rPr>
              <a:t> forward.</a:t>
            </a:r>
            <a:endParaRPr kumimoji="0" lang="en-US" sz="4800" b="0" i="0" u="none" strike="noStrike" cap="none" normalizeH="0" baseline="0" dirty="0" smtClean="0">
              <a:ln>
                <a:noFill/>
              </a:ln>
              <a:solidFill>
                <a:schemeClr val="accent5">
                  <a:lumMod val="40000"/>
                  <a:lumOff val="60000"/>
                </a:schemeClr>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14415</TotalTime>
  <Words>3606</Words>
  <Application>Microsoft Office PowerPoint</Application>
  <PresentationFormat>On-screen Show (4:3)</PresentationFormat>
  <Paragraphs>296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WellGOnomics</vt:lpstr>
      <vt:lpstr>What you do affects how you feel</vt:lpstr>
      <vt:lpstr>Ergo what???</vt:lpstr>
      <vt:lpstr>A Healthy Work Space Makes a Difference!</vt:lpstr>
      <vt:lpstr>Slide 5</vt:lpstr>
      <vt:lpstr>What Prolonged/Repetitious Activities Do YOU Do Regularly?</vt:lpstr>
      <vt:lpstr>Breaks for your eyes</vt:lpstr>
      <vt:lpstr>Sitting Ergonomically</vt:lpstr>
      <vt:lpstr>Sitting Ergonomically</vt:lpstr>
      <vt:lpstr>Environmental Ergonomics</vt:lpstr>
      <vt:lpstr>Environmental Ergonomics</vt:lpstr>
      <vt:lpstr>I’m Still Standing… (Great!)</vt:lpstr>
      <vt:lpstr>Lift Cautiously</vt:lpstr>
      <vt:lpstr>And S-T-R-E-T-C-H</vt:lpstr>
      <vt:lpstr>Suffering from Techno Stress or Distress?</vt:lpstr>
      <vt:lpstr>Texting Tips</vt:lpstr>
      <vt:lpstr>Texting Tips</vt:lpstr>
      <vt:lpstr>Slide 18</vt:lpstr>
      <vt:lpstr>Be a Smart Phone Smartie</vt:lpstr>
      <vt:lpstr>Tablet Pointers</vt:lpstr>
      <vt:lpstr>An Ounce of Prevention</vt:lpstr>
      <vt:lpstr>Slips, Trips, and Falls…Oh My</vt:lpstr>
      <vt:lpstr>Slips, Trips, and Falls…Oh My</vt:lpstr>
      <vt:lpstr>How You Move Matters</vt:lpstr>
      <vt:lpstr>Slide 25</vt:lpstr>
      <vt:lpstr>Slide 26</vt:lpstr>
      <vt:lpstr>Slide 27</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Wellgonomics</dc:title>
  <dc:creator>ggv99306</dc:creator>
  <cp:lastModifiedBy>ggv99306</cp:lastModifiedBy>
  <cp:revision>256</cp:revision>
  <dcterms:created xsi:type="dcterms:W3CDTF">2014-05-28T15:35:45Z</dcterms:created>
  <dcterms:modified xsi:type="dcterms:W3CDTF">2014-07-28T14:36:54Z</dcterms:modified>
</cp:coreProperties>
</file>